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</p:sldIdLst>
  <p:sldSz cy="5143500" cx="9144000"/>
  <p:notesSz cx="6858000" cy="9144000"/>
  <p:embeddedFontLst>
    <p:embeddedFont>
      <p:font typeface="Roboto"/>
      <p:regular r:id="rId20"/>
      <p:bold r:id="rId21"/>
      <p:italic r:id="rId22"/>
      <p:boldItalic r:id="rId23"/>
    </p:embeddedFont>
    <p:embeddedFont>
      <p:font typeface="Roboto SemiBold"/>
      <p:regular r:id="rId24"/>
      <p:bold r:id="rId25"/>
      <p:italic r:id="rId26"/>
      <p:boldItalic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regular.fntdata"/><Relationship Id="rId22" Type="http://schemas.openxmlformats.org/officeDocument/2006/relationships/font" Target="fonts/Roboto-italic.fntdata"/><Relationship Id="rId21" Type="http://schemas.openxmlformats.org/officeDocument/2006/relationships/font" Target="fonts/Roboto-bold.fntdata"/><Relationship Id="rId24" Type="http://schemas.openxmlformats.org/officeDocument/2006/relationships/font" Target="fonts/RobotoSemiBold-regular.fntdata"/><Relationship Id="rId23" Type="http://schemas.openxmlformats.org/officeDocument/2006/relationships/font" Target="fonts/Roboto-bold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RobotoSemiBold-italic.fntdata"/><Relationship Id="rId25" Type="http://schemas.openxmlformats.org/officeDocument/2006/relationships/font" Target="fonts/RobotoSemiBold-bold.fntdata"/><Relationship Id="rId27" Type="http://schemas.openxmlformats.org/officeDocument/2006/relationships/font" Target="fonts/RobotoSemiBold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373dedc520d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373dedc520d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371ee5cd978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371ee5cd978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371ee5cd978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371ee5cd978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373dedc520d_3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373dedc520d_3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371ee5cd978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371ee5cd978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371ee5cd978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371ee5cd978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72152f952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372152f952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373dedc520d_3_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373dedc520d_3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371ee5cd978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371ee5cd978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71ee5cd978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71ee5cd978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373dedc520d_3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373dedc520d_3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371ee5cd978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371ee5cd978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71ee5cd978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371ee5cd978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373dedc520d_3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373dedc520d_3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0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20408" y="47720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9" name="Google Shape;49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0" name="Google Shape;50;p11"/>
          <p:cNvSpPr txBox="1"/>
          <p:nvPr>
            <p:ph idx="12" type="sldNum"/>
          </p:nvPr>
        </p:nvSpPr>
        <p:spPr>
          <a:xfrm>
            <a:off x="8420408" y="47720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2"/>
          <p:cNvSpPr txBox="1"/>
          <p:nvPr>
            <p:ph idx="12" type="sldNum"/>
          </p:nvPr>
        </p:nvSpPr>
        <p:spPr>
          <a:xfrm>
            <a:off x="8420408" y="47720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20408" y="47720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1332000" y="439438"/>
            <a:ext cx="7500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900"/>
              <a:buFont typeface="Roboto"/>
              <a:buNone/>
              <a:defRPr b="1" sz="1900"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900"/>
              <a:buFont typeface="Roboto"/>
              <a:buNone/>
              <a:defRPr b="1" sz="1900"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900"/>
              <a:buFont typeface="Roboto"/>
              <a:buNone/>
              <a:defRPr b="1" sz="1900"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900"/>
              <a:buFont typeface="Roboto"/>
              <a:buNone/>
              <a:defRPr b="1" sz="1900"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900"/>
              <a:buFont typeface="Roboto"/>
              <a:buNone/>
              <a:defRPr b="1" sz="1900"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900"/>
              <a:buFont typeface="Roboto"/>
              <a:buNone/>
              <a:defRPr b="1" sz="1900"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900"/>
              <a:buFont typeface="Roboto"/>
              <a:buNone/>
              <a:defRPr b="1" sz="1900"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900"/>
              <a:buFont typeface="Roboto"/>
              <a:buNone/>
              <a:defRPr b="1" sz="1900"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900"/>
              <a:buFont typeface="Roboto"/>
              <a:buNone/>
              <a:defRPr b="1" sz="19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20408" y="47720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" name="Google Shape;20;p4" title="ChatGPT Image Jul 30, 2025, 11_30_04 AM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69275" y="-67362"/>
            <a:ext cx="1152476" cy="1152476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4"/>
          <p:cNvSpPr/>
          <p:nvPr/>
        </p:nvSpPr>
        <p:spPr>
          <a:xfrm>
            <a:off x="0" y="4794100"/>
            <a:ext cx="9144000" cy="349500"/>
          </a:xfrm>
          <a:prstGeom prst="rect">
            <a:avLst/>
          </a:prstGeom>
          <a:solidFill>
            <a:srgbClr val="2C2C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4"/>
          <p:cNvSpPr/>
          <p:nvPr/>
        </p:nvSpPr>
        <p:spPr>
          <a:xfrm>
            <a:off x="1157200" y="439450"/>
            <a:ext cx="100800" cy="393600"/>
          </a:xfrm>
          <a:prstGeom prst="rect">
            <a:avLst/>
          </a:prstGeom>
          <a:solidFill>
            <a:srgbClr val="2C2C2C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u="sng">
              <a:solidFill>
                <a:schemeClr val="dk1"/>
              </a:solidFill>
              <a:highlight>
                <a:srgbClr val="041623"/>
              </a:highlight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1002225" y="233713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20408" y="47720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1203475" y="222513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20408" y="47720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20408" y="47720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20408" y="47720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1" name="Google Shape;41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2" name="Google Shape;42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3" name="Google Shape;43;p9"/>
          <p:cNvSpPr txBox="1"/>
          <p:nvPr>
            <p:ph idx="12" type="sldNum"/>
          </p:nvPr>
        </p:nvSpPr>
        <p:spPr>
          <a:xfrm>
            <a:off x="8420408" y="47720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6" name="Google Shape;46;p10"/>
          <p:cNvSpPr txBox="1"/>
          <p:nvPr>
            <p:ph idx="12" type="sldNum"/>
          </p:nvPr>
        </p:nvSpPr>
        <p:spPr>
          <a:xfrm>
            <a:off x="8420408" y="47720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1203475" y="222513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20408" y="47720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</a:defRPr>
            </a:lvl1pPr>
            <a:lvl2pPr lvl="1" algn="r">
              <a:buNone/>
              <a:defRPr sz="1000">
                <a:solidFill>
                  <a:schemeClr val="lt1"/>
                </a:solidFill>
              </a:defRPr>
            </a:lvl2pPr>
            <a:lvl3pPr lvl="2" algn="r">
              <a:buNone/>
              <a:defRPr sz="1000">
                <a:solidFill>
                  <a:schemeClr val="lt1"/>
                </a:solidFill>
              </a:defRPr>
            </a:lvl3pPr>
            <a:lvl4pPr lvl="3" algn="r">
              <a:buNone/>
              <a:defRPr sz="1000">
                <a:solidFill>
                  <a:schemeClr val="lt1"/>
                </a:solidFill>
              </a:defRPr>
            </a:lvl4pPr>
            <a:lvl5pPr lvl="4" algn="r">
              <a:buNone/>
              <a:defRPr sz="1000">
                <a:solidFill>
                  <a:schemeClr val="lt1"/>
                </a:solidFill>
              </a:defRPr>
            </a:lvl5pPr>
            <a:lvl6pPr lvl="5" algn="r">
              <a:buNone/>
              <a:defRPr sz="1000">
                <a:solidFill>
                  <a:schemeClr val="lt1"/>
                </a:solidFill>
              </a:defRPr>
            </a:lvl6pPr>
            <a:lvl7pPr lvl="6" algn="r">
              <a:buNone/>
              <a:defRPr sz="1000">
                <a:solidFill>
                  <a:schemeClr val="lt1"/>
                </a:solidFill>
              </a:defRPr>
            </a:lvl7pPr>
            <a:lvl8pPr lvl="7" algn="r">
              <a:buNone/>
              <a:defRPr sz="1000">
                <a:solidFill>
                  <a:schemeClr val="lt1"/>
                </a:solidFill>
              </a:defRPr>
            </a:lvl8pPr>
            <a:lvl9pPr lvl="8" algn="r">
              <a:buNone/>
              <a:defRPr sz="10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0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5.png"/><Relationship Id="rId7" Type="http://schemas.openxmlformats.org/officeDocument/2006/relationships/image" Target="../media/image22.png"/><Relationship Id="rId8" Type="http://schemas.openxmlformats.org/officeDocument/2006/relationships/image" Target="../media/image2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6.png"/><Relationship Id="rId4" Type="http://schemas.openxmlformats.org/officeDocument/2006/relationships/image" Target="../media/image25.png"/><Relationship Id="rId5" Type="http://schemas.openxmlformats.org/officeDocument/2006/relationships/image" Target="../media/image27.png"/><Relationship Id="rId6" Type="http://schemas.openxmlformats.org/officeDocument/2006/relationships/image" Target="../media/image29.png"/><Relationship Id="rId7" Type="http://schemas.openxmlformats.org/officeDocument/2006/relationships/image" Target="../media/image2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3.png"/><Relationship Id="rId4" Type="http://schemas.openxmlformats.org/officeDocument/2006/relationships/image" Target="../media/image31.png"/><Relationship Id="rId5" Type="http://schemas.openxmlformats.org/officeDocument/2006/relationships/image" Target="../media/image35.png"/><Relationship Id="rId6" Type="http://schemas.openxmlformats.org/officeDocument/2006/relationships/image" Target="../media/image32.png"/><Relationship Id="rId7" Type="http://schemas.openxmlformats.org/officeDocument/2006/relationships/image" Target="../media/image3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hyperlink" Target="http://drive.google.com/file/d/1NDIXLWjb7ucciaD-rTbuUXiScPe3xXAa/view" TargetMode="External"/><Relationship Id="rId4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Relationship Id="rId4" Type="http://schemas.openxmlformats.org/officeDocument/2006/relationships/image" Target="../media/image16.png"/><Relationship Id="rId5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6.png"/><Relationship Id="rId5" Type="http://schemas.openxmlformats.org/officeDocument/2006/relationships/image" Target="../media/image11.png"/><Relationship Id="rId6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7.png"/><Relationship Id="rId9" Type="http://schemas.openxmlformats.org/officeDocument/2006/relationships/image" Target="../media/image14.png"/><Relationship Id="rId5" Type="http://schemas.openxmlformats.org/officeDocument/2006/relationships/image" Target="../media/image12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1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4.png"/><Relationship Id="rId4" Type="http://schemas.openxmlformats.org/officeDocument/2006/relationships/image" Target="../media/image39.png"/><Relationship Id="rId5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FFFF"/>
            </a:gs>
            <a:gs pos="100000">
              <a:srgbClr val="B3B3B3"/>
            </a:gs>
          </a:gsLst>
          <a:lin ang="5400012" scaled="0"/>
        </a:gra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19350" y="-96431"/>
            <a:ext cx="10195348" cy="573169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58" name="Google Shape;58;p13"/>
          <p:cNvSpPr txBox="1"/>
          <p:nvPr>
            <p:ph idx="1" type="subTitle"/>
          </p:nvPr>
        </p:nvSpPr>
        <p:spPr>
          <a:xfrm>
            <a:off x="714550" y="2225475"/>
            <a:ext cx="5859000" cy="60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Portfolio Manager Application</a:t>
            </a:r>
            <a:endParaRPr sz="17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Group 3: Chu Fa </a:t>
            </a:r>
            <a:endParaRPr sz="17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59" name="Google Shape;59;p13" title="ChatGPT Image Jul 30, 2025, 11_30_04 AM.png"/>
          <p:cNvPicPr preferRelativeResize="0"/>
          <p:nvPr/>
        </p:nvPicPr>
        <p:blipFill rotWithShape="1">
          <a:blip r:embed="rId4">
            <a:alphaModFix/>
          </a:blip>
          <a:srcRect b="40005" l="24306" r="17052" t="12851"/>
          <a:stretch/>
        </p:blipFill>
        <p:spPr>
          <a:xfrm rot="-1219596">
            <a:off x="4903790" y="1256098"/>
            <a:ext cx="5120722" cy="4116505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3"/>
          <p:cNvSpPr txBox="1"/>
          <p:nvPr>
            <p:ph type="ctrTitle"/>
          </p:nvPr>
        </p:nvSpPr>
        <p:spPr>
          <a:xfrm>
            <a:off x="604775" y="846725"/>
            <a:ext cx="3570600" cy="148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400">
                <a:latin typeface="Impact"/>
                <a:ea typeface="Impact"/>
                <a:cs typeface="Impact"/>
                <a:sym typeface="Impact"/>
              </a:rPr>
              <a:t>StarVest</a:t>
            </a:r>
            <a:endParaRPr b="1" sz="7400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61" name="Google Shape;61;p13"/>
          <p:cNvSpPr txBox="1"/>
          <p:nvPr/>
        </p:nvSpPr>
        <p:spPr>
          <a:xfrm>
            <a:off x="2629163" y="3084538"/>
            <a:ext cx="30000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chemeClr val="lt2"/>
                </a:solidFill>
                <a:latin typeface="Impact"/>
                <a:ea typeface="Impact"/>
                <a:cs typeface="Impact"/>
                <a:sym typeface="Impact"/>
              </a:rPr>
              <a:t>Start Small  . </a:t>
            </a:r>
            <a:endParaRPr i="1" sz="1500">
              <a:solidFill>
                <a:schemeClr val="lt2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500">
              <a:solidFill>
                <a:schemeClr val="lt2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500">
              <a:solidFill>
                <a:schemeClr val="lt2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500">
              <a:solidFill>
                <a:schemeClr val="lt2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45720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chemeClr val="lt2"/>
                </a:solidFill>
                <a:latin typeface="Impact"/>
                <a:ea typeface="Impact"/>
                <a:cs typeface="Impact"/>
                <a:sym typeface="Impact"/>
              </a:rPr>
              <a:t>Scale Top  .</a:t>
            </a:r>
            <a:endParaRPr i="1">
              <a:solidFill>
                <a:schemeClr val="lt2"/>
              </a:solidFill>
            </a:endParaRPr>
          </a:p>
        </p:txBody>
      </p:sp>
      <p:sp>
        <p:nvSpPr>
          <p:cNvPr id="62" name="Google Shape;62;p13"/>
          <p:cNvSpPr txBox="1"/>
          <p:nvPr/>
        </p:nvSpPr>
        <p:spPr>
          <a:xfrm rot="-5400000">
            <a:off x="-698100" y="2259500"/>
            <a:ext cx="16887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2"/>
                </a:solidFill>
                <a:latin typeface="Courier New"/>
                <a:ea typeface="Courier New"/>
                <a:cs typeface="Courier New"/>
                <a:sym typeface="Courier New"/>
              </a:rPr>
              <a:t>Start Small  . </a:t>
            </a:r>
            <a:endParaRPr sz="5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3" name="Google Shape;63;p13"/>
          <p:cNvSpPr txBox="1"/>
          <p:nvPr/>
        </p:nvSpPr>
        <p:spPr>
          <a:xfrm>
            <a:off x="4460650" y="4786800"/>
            <a:ext cx="16887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Scale Top  .</a:t>
            </a:r>
            <a:endParaRPr sz="5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4" name="Google Shape;64;p13"/>
          <p:cNvSpPr txBox="1"/>
          <p:nvPr>
            <p:ph idx="1" type="subTitle"/>
          </p:nvPr>
        </p:nvSpPr>
        <p:spPr>
          <a:xfrm>
            <a:off x="714538" y="2829975"/>
            <a:ext cx="1295100" cy="16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Arthur</a:t>
            </a:r>
            <a:endParaRPr sz="17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Finn</a:t>
            </a:r>
            <a:endParaRPr sz="17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Kathy</a:t>
            </a:r>
            <a:endParaRPr sz="17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Shirley</a:t>
            </a:r>
            <a:endParaRPr sz="17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Wentao</a:t>
            </a:r>
            <a:endParaRPr sz="17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2"/>
          <p:cNvSpPr/>
          <p:nvPr/>
        </p:nvSpPr>
        <p:spPr>
          <a:xfrm>
            <a:off x="508145" y="2441208"/>
            <a:ext cx="1514700" cy="246600"/>
          </a:xfrm>
          <a:prstGeom prst="roundRect">
            <a:avLst>
              <a:gd fmla="val 16667" name="adj"/>
            </a:avLst>
          </a:prstGeom>
          <a:solidFill>
            <a:srgbClr val="FDC7C7"/>
          </a:solidFill>
          <a:ln>
            <a:noFill/>
          </a:ln>
        </p:spPr>
        <p:txBody>
          <a:bodyPr anchorCtr="0" anchor="ctr" bIns="84650" lIns="84650" spcFirstLastPara="1" rIns="84650" wrap="square" tIns="846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3"/>
              <a:t>Kaggle</a:t>
            </a:r>
            <a:endParaRPr sz="1203"/>
          </a:p>
        </p:txBody>
      </p:sp>
      <p:sp>
        <p:nvSpPr>
          <p:cNvPr id="198" name="Google Shape;198;p22"/>
          <p:cNvSpPr/>
          <p:nvPr/>
        </p:nvSpPr>
        <p:spPr>
          <a:xfrm>
            <a:off x="508051" y="2848313"/>
            <a:ext cx="1514700" cy="234900"/>
          </a:xfrm>
          <a:prstGeom prst="roundRect">
            <a:avLst>
              <a:gd fmla="val 16667" name="adj"/>
            </a:avLst>
          </a:prstGeom>
          <a:solidFill>
            <a:srgbClr val="FDC7C7"/>
          </a:solidFill>
          <a:ln>
            <a:noFill/>
          </a:ln>
        </p:spPr>
        <p:txBody>
          <a:bodyPr anchorCtr="0" anchor="ctr" bIns="84650" lIns="84650" spcFirstLastPara="1" rIns="84650" wrap="square" tIns="846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3"/>
              <a:t>Yahoo Finance API</a:t>
            </a:r>
            <a:endParaRPr sz="1203"/>
          </a:p>
        </p:txBody>
      </p:sp>
      <p:sp>
        <p:nvSpPr>
          <p:cNvPr id="199" name="Google Shape;199;p22"/>
          <p:cNvSpPr/>
          <p:nvPr/>
        </p:nvSpPr>
        <p:spPr>
          <a:xfrm>
            <a:off x="2772451" y="2703181"/>
            <a:ext cx="1440600" cy="234900"/>
          </a:xfrm>
          <a:prstGeom prst="roundRect">
            <a:avLst>
              <a:gd fmla="val 16667" name="adj"/>
            </a:avLst>
          </a:prstGeom>
          <a:solidFill>
            <a:srgbClr val="65C8D0"/>
          </a:solidFill>
          <a:ln>
            <a:noFill/>
          </a:ln>
        </p:spPr>
        <p:txBody>
          <a:bodyPr anchorCtr="0" anchor="ctr" bIns="84650" lIns="84650" spcFirstLastPara="1" rIns="84650" wrap="square" tIns="846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3"/>
              <a:t>MySQL</a:t>
            </a:r>
            <a:endParaRPr sz="1203"/>
          </a:p>
        </p:txBody>
      </p:sp>
      <p:sp>
        <p:nvSpPr>
          <p:cNvPr id="200" name="Google Shape;200;p22"/>
          <p:cNvSpPr/>
          <p:nvPr/>
        </p:nvSpPr>
        <p:spPr>
          <a:xfrm>
            <a:off x="5475662" y="3552443"/>
            <a:ext cx="1588800" cy="234900"/>
          </a:xfrm>
          <a:prstGeom prst="roundRect">
            <a:avLst>
              <a:gd fmla="val 16667" name="adj"/>
            </a:avLst>
          </a:prstGeom>
          <a:solidFill>
            <a:srgbClr val="838BC5"/>
          </a:solidFill>
          <a:ln>
            <a:noFill/>
          </a:ln>
        </p:spPr>
        <p:txBody>
          <a:bodyPr anchorCtr="0" anchor="ctr" bIns="84650" lIns="84650" spcFirstLastPara="1" rIns="84650" wrap="square" tIns="846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3"/>
              <a:t>JavaScript</a:t>
            </a:r>
            <a:endParaRPr sz="1203"/>
          </a:p>
        </p:txBody>
      </p:sp>
      <p:sp>
        <p:nvSpPr>
          <p:cNvPr id="201" name="Google Shape;201;p22"/>
          <p:cNvSpPr/>
          <p:nvPr/>
        </p:nvSpPr>
        <p:spPr>
          <a:xfrm>
            <a:off x="5475662" y="3207704"/>
            <a:ext cx="1588800" cy="234900"/>
          </a:xfrm>
          <a:prstGeom prst="roundRect">
            <a:avLst>
              <a:gd fmla="val 16667" name="adj"/>
            </a:avLst>
          </a:prstGeom>
          <a:solidFill>
            <a:srgbClr val="838BC5"/>
          </a:solidFill>
          <a:ln>
            <a:noFill/>
          </a:ln>
        </p:spPr>
        <p:txBody>
          <a:bodyPr anchorCtr="0" anchor="ctr" bIns="84650" lIns="84650" spcFirstLastPara="1" rIns="84650" wrap="square" tIns="846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3"/>
              <a:t>Express (Rest API)</a:t>
            </a:r>
            <a:endParaRPr sz="1203"/>
          </a:p>
        </p:txBody>
      </p:sp>
      <p:sp>
        <p:nvSpPr>
          <p:cNvPr id="202" name="Google Shape;202;p22"/>
          <p:cNvSpPr/>
          <p:nvPr/>
        </p:nvSpPr>
        <p:spPr>
          <a:xfrm>
            <a:off x="5475662" y="2005906"/>
            <a:ext cx="1588800" cy="234900"/>
          </a:xfrm>
          <a:prstGeom prst="roundRect">
            <a:avLst>
              <a:gd fmla="val 16667" name="adj"/>
            </a:avLst>
          </a:prstGeom>
          <a:solidFill>
            <a:srgbClr val="838BC5"/>
          </a:solidFill>
          <a:ln>
            <a:noFill/>
          </a:ln>
        </p:spPr>
        <p:txBody>
          <a:bodyPr anchorCtr="0" anchor="ctr" bIns="84650" lIns="84650" spcFirstLastPara="1" rIns="84650" wrap="square" tIns="846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3"/>
              <a:t>Typescript</a:t>
            </a:r>
            <a:endParaRPr sz="1203"/>
          </a:p>
        </p:txBody>
      </p:sp>
      <p:sp>
        <p:nvSpPr>
          <p:cNvPr id="203" name="Google Shape;203;p22"/>
          <p:cNvSpPr/>
          <p:nvPr/>
        </p:nvSpPr>
        <p:spPr>
          <a:xfrm>
            <a:off x="5475662" y="1677201"/>
            <a:ext cx="1588800" cy="234900"/>
          </a:xfrm>
          <a:prstGeom prst="roundRect">
            <a:avLst>
              <a:gd fmla="val 16667" name="adj"/>
            </a:avLst>
          </a:prstGeom>
          <a:solidFill>
            <a:srgbClr val="838BC5"/>
          </a:solidFill>
          <a:ln>
            <a:noFill/>
          </a:ln>
        </p:spPr>
        <p:txBody>
          <a:bodyPr anchorCtr="0" anchor="ctr" bIns="84650" lIns="84650" spcFirstLastPara="1" rIns="84650" wrap="square" tIns="846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3"/>
              <a:t>Next.j</a:t>
            </a:r>
            <a:r>
              <a:rPr lang="en" sz="1203"/>
              <a:t>s (REACT</a:t>
            </a:r>
            <a:r>
              <a:rPr lang="en" sz="1203"/>
              <a:t>)</a:t>
            </a:r>
            <a:endParaRPr sz="1203"/>
          </a:p>
        </p:txBody>
      </p:sp>
      <p:sp>
        <p:nvSpPr>
          <p:cNvPr id="204" name="Google Shape;204;p22"/>
          <p:cNvSpPr txBox="1"/>
          <p:nvPr/>
        </p:nvSpPr>
        <p:spPr>
          <a:xfrm>
            <a:off x="508145" y="1826526"/>
            <a:ext cx="1276200" cy="3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84650" lIns="84650" spcFirstLastPara="1" rIns="84650" wrap="square" tIns="846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10">
                <a:solidFill>
                  <a:schemeClr val="dk1"/>
                </a:solidFill>
              </a:rPr>
              <a:t>DataSource</a:t>
            </a:r>
            <a:endParaRPr sz="1110">
              <a:solidFill>
                <a:schemeClr val="dk1"/>
              </a:solidFill>
            </a:endParaRPr>
          </a:p>
        </p:txBody>
      </p:sp>
      <p:sp>
        <p:nvSpPr>
          <p:cNvPr id="205" name="Google Shape;205;p22"/>
          <p:cNvSpPr/>
          <p:nvPr/>
        </p:nvSpPr>
        <p:spPr>
          <a:xfrm>
            <a:off x="419825" y="2194344"/>
            <a:ext cx="1691100" cy="1166400"/>
          </a:xfrm>
          <a:prstGeom prst="rect">
            <a:avLst/>
          </a:prstGeom>
          <a:noFill/>
          <a:ln cap="flat" cmpd="sng" w="8800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84650" lIns="84650" spcFirstLastPara="1" rIns="84650" wrap="square" tIns="846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95"/>
          </a:p>
        </p:txBody>
      </p:sp>
      <p:sp>
        <p:nvSpPr>
          <p:cNvPr id="206" name="Google Shape;206;p22"/>
          <p:cNvSpPr/>
          <p:nvPr/>
        </p:nvSpPr>
        <p:spPr>
          <a:xfrm>
            <a:off x="2698460" y="2503695"/>
            <a:ext cx="1588800" cy="548100"/>
          </a:xfrm>
          <a:prstGeom prst="rect">
            <a:avLst/>
          </a:prstGeom>
          <a:noFill/>
          <a:ln cap="flat" cmpd="sng" w="8800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84650" lIns="84650" spcFirstLastPara="1" rIns="84650" wrap="square" tIns="846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95"/>
          </a:p>
        </p:txBody>
      </p:sp>
      <p:sp>
        <p:nvSpPr>
          <p:cNvPr id="207" name="Google Shape;207;p22"/>
          <p:cNvSpPr/>
          <p:nvPr/>
        </p:nvSpPr>
        <p:spPr>
          <a:xfrm>
            <a:off x="5264304" y="1462030"/>
            <a:ext cx="2027400" cy="1002000"/>
          </a:xfrm>
          <a:prstGeom prst="rect">
            <a:avLst/>
          </a:prstGeom>
          <a:noFill/>
          <a:ln cap="flat" cmpd="sng" w="8800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84650" lIns="84650" spcFirstLastPara="1" rIns="84650" wrap="square" tIns="846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95"/>
          </a:p>
        </p:txBody>
      </p:sp>
      <p:sp>
        <p:nvSpPr>
          <p:cNvPr id="208" name="Google Shape;208;p22"/>
          <p:cNvSpPr/>
          <p:nvPr/>
        </p:nvSpPr>
        <p:spPr>
          <a:xfrm>
            <a:off x="5256224" y="3018710"/>
            <a:ext cx="2027400" cy="1302600"/>
          </a:xfrm>
          <a:prstGeom prst="rect">
            <a:avLst/>
          </a:prstGeom>
          <a:noFill/>
          <a:ln cap="flat" cmpd="sng" w="8800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84650" lIns="84650" spcFirstLastPara="1" rIns="84650" wrap="square" tIns="846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95"/>
          </a:p>
        </p:txBody>
      </p:sp>
      <p:sp>
        <p:nvSpPr>
          <p:cNvPr id="209" name="Google Shape;209;p22"/>
          <p:cNvSpPr txBox="1"/>
          <p:nvPr/>
        </p:nvSpPr>
        <p:spPr>
          <a:xfrm>
            <a:off x="2698460" y="2178715"/>
            <a:ext cx="1276200" cy="3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84650" lIns="84650" spcFirstLastPara="1" rIns="84650" wrap="square" tIns="846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10">
                <a:solidFill>
                  <a:schemeClr val="dk1"/>
                </a:solidFill>
              </a:rPr>
              <a:t>Database</a:t>
            </a:r>
            <a:endParaRPr sz="1110">
              <a:solidFill>
                <a:schemeClr val="dk1"/>
              </a:solidFill>
            </a:endParaRPr>
          </a:p>
        </p:txBody>
      </p:sp>
      <p:sp>
        <p:nvSpPr>
          <p:cNvPr id="210" name="Google Shape;210;p22"/>
          <p:cNvSpPr txBox="1"/>
          <p:nvPr/>
        </p:nvSpPr>
        <p:spPr>
          <a:xfrm>
            <a:off x="5256186" y="1094013"/>
            <a:ext cx="1276200" cy="3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84650" lIns="84650" spcFirstLastPara="1" rIns="84650" wrap="square" tIns="846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10">
                <a:solidFill>
                  <a:schemeClr val="dk1"/>
                </a:solidFill>
              </a:rPr>
              <a:t>Frontend</a:t>
            </a:r>
            <a:endParaRPr sz="1110">
              <a:solidFill>
                <a:schemeClr val="dk1"/>
              </a:solidFill>
            </a:endParaRPr>
          </a:p>
        </p:txBody>
      </p:sp>
      <p:sp>
        <p:nvSpPr>
          <p:cNvPr id="211" name="Google Shape;211;p22"/>
          <p:cNvSpPr txBox="1"/>
          <p:nvPr/>
        </p:nvSpPr>
        <p:spPr>
          <a:xfrm>
            <a:off x="5256186" y="2651864"/>
            <a:ext cx="1276200" cy="3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84650" lIns="84650" spcFirstLastPara="1" rIns="84650" wrap="square" tIns="846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10">
                <a:solidFill>
                  <a:schemeClr val="dk1"/>
                </a:solidFill>
              </a:rPr>
              <a:t>Backend</a:t>
            </a:r>
            <a:endParaRPr sz="1110">
              <a:solidFill>
                <a:schemeClr val="dk1"/>
              </a:solidFill>
            </a:endParaRPr>
          </a:p>
        </p:txBody>
      </p:sp>
      <p:sp>
        <p:nvSpPr>
          <p:cNvPr id="212" name="Google Shape;212;p22"/>
          <p:cNvSpPr/>
          <p:nvPr/>
        </p:nvSpPr>
        <p:spPr>
          <a:xfrm>
            <a:off x="1617032" y="2010590"/>
            <a:ext cx="312900" cy="312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0150" lIns="40150" spcFirstLastPara="1" rIns="40150" wrap="square" tIns="401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15"/>
          </a:p>
        </p:txBody>
      </p:sp>
      <p:pic>
        <p:nvPicPr>
          <p:cNvPr id="213" name="Google Shape;21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7027" y="2010585"/>
            <a:ext cx="312646" cy="3127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29647" y="2010531"/>
            <a:ext cx="312646" cy="3126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52842" y="2335144"/>
            <a:ext cx="312647" cy="312647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22"/>
          <p:cNvSpPr/>
          <p:nvPr/>
        </p:nvSpPr>
        <p:spPr>
          <a:xfrm>
            <a:off x="4964859" y="1028880"/>
            <a:ext cx="2575800" cy="3481800"/>
          </a:xfrm>
          <a:prstGeom prst="rect">
            <a:avLst/>
          </a:prstGeom>
          <a:noFill/>
          <a:ln cap="flat" cmpd="sng" w="88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84650" lIns="84650" spcFirstLastPara="1" rIns="84650" wrap="square" tIns="846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95"/>
          </a:p>
        </p:txBody>
      </p:sp>
      <p:pic>
        <p:nvPicPr>
          <p:cNvPr id="217" name="Google Shape;217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05858" y="1347382"/>
            <a:ext cx="312646" cy="271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064280" y="2898333"/>
            <a:ext cx="312645" cy="2468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9" name="Google Shape;219;p22"/>
          <p:cNvCxnSpPr>
            <a:stCxn id="205" idx="3"/>
            <a:endCxn id="206" idx="1"/>
          </p:cNvCxnSpPr>
          <p:nvPr/>
        </p:nvCxnSpPr>
        <p:spPr>
          <a:xfrm>
            <a:off x="2110925" y="2777544"/>
            <a:ext cx="587400" cy="300"/>
          </a:xfrm>
          <a:prstGeom prst="straightConnector1">
            <a:avLst/>
          </a:prstGeom>
          <a:noFill/>
          <a:ln cap="flat" cmpd="sng" w="88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0" name="Google Shape;220;p22"/>
          <p:cNvCxnSpPr>
            <a:stCxn id="206" idx="3"/>
            <a:endCxn id="216" idx="1"/>
          </p:cNvCxnSpPr>
          <p:nvPr/>
        </p:nvCxnSpPr>
        <p:spPr>
          <a:xfrm flipH="1" rot="10800000">
            <a:off x="4287260" y="2769645"/>
            <a:ext cx="677700" cy="8100"/>
          </a:xfrm>
          <a:prstGeom prst="straightConnector1">
            <a:avLst/>
          </a:prstGeom>
          <a:noFill/>
          <a:ln cap="flat" cmpd="sng" w="88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21" name="Google Shape;221;p22" title="Screenshot 2025-07-30 at 2.51.31 PM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292617" y="2532510"/>
            <a:ext cx="482653" cy="474614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22"/>
          <p:cNvSpPr/>
          <p:nvPr/>
        </p:nvSpPr>
        <p:spPr>
          <a:xfrm>
            <a:off x="5475662" y="3897195"/>
            <a:ext cx="1588800" cy="234900"/>
          </a:xfrm>
          <a:prstGeom prst="roundRect">
            <a:avLst>
              <a:gd fmla="val 16667" name="adj"/>
            </a:avLst>
          </a:prstGeom>
          <a:solidFill>
            <a:srgbClr val="838BC5"/>
          </a:solidFill>
          <a:ln>
            <a:noFill/>
          </a:ln>
        </p:spPr>
        <p:txBody>
          <a:bodyPr anchorCtr="0" anchor="ctr" bIns="84650" lIns="84650" spcFirstLastPara="1" rIns="84650" wrap="square" tIns="846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3"/>
              <a:t>Node.js</a:t>
            </a:r>
            <a:endParaRPr sz="1203"/>
          </a:p>
        </p:txBody>
      </p:sp>
      <p:cxnSp>
        <p:nvCxnSpPr>
          <p:cNvPr id="223" name="Google Shape;223;p22"/>
          <p:cNvCxnSpPr>
            <a:stCxn id="216" idx="3"/>
            <a:endCxn id="221" idx="1"/>
          </p:cNvCxnSpPr>
          <p:nvPr/>
        </p:nvCxnSpPr>
        <p:spPr>
          <a:xfrm>
            <a:off x="7540659" y="2769780"/>
            <a:ext cx="752100" cy="0"/>
          </a:xfrm>
          <a:prstGeom prst="straightConnector1">
            <a:avLst/>
          </a:prstGeom>
          <a:noFill/>
          <a:ln cap="flat" cmpd="sng" w="89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4" name="Google Shape;224;p22"/>
          <p:cNvSpPr txBox="1"/>
          <p:nvPr/>
        </p:nvSpPr>
        <p:spPr>
          <a:xfrm>
            <a:off x="1336700" y="417275"/>
            <a:ext cx="50061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System Architecture and Tech Stack</a:t>
            </a:r>
            <a:endParaRPr b="1" sz="1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3"/>
          <p:cNvSpPr/>
          <p:nvPr/>
        </p:nvSpPr>
        <p:spPr>
          <a:xfrm>
            <a:off x="425975" y="1677600"/>
            <a:ext cx="2327100" cy="2560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23"/>
          <p:cNvSpPr txBox="1"/>
          <p:nvPr>
            <p:ph type="title"/>
          </p:nvPr>
        </p:nvSpPr>
        <p:spPr>
          <a:xfrm>
            <a:off x="1332000" y="439438"/>
            <a:ext cx="7500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source &amp; Data model </a:t>
            </a:r>
            <a:endParaRPr>
              <a:solidFill>
                <a:schemeClr val="accent4"/>
              </a:solidFill>
            </a:endParaRPr>
          </a:p>
        </p:txBody>
      </p:sp>
      <p:sp>
        <p:nvSpPr>
          <p:cNvPr id="231" name="Google Shape;231;p23"/>
          <p:cNvSpPr txBox="1"/>
          <p:nvPr>
            <p:ph idx="1" type="body"/>
          </p:nvPr>
        </p:nvSpPr>
        <p:spPr>
          <a:xfrm>
            <a:off x="447725" y="1349050"/>
            <a:ext cx="2246400" cy="24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❏"/>
            </a:pPr>
            <a:r>
              <a:rPr lang="en" sz="1500">
                <a:solidFill>
                  <a:schemeClr val="dk1"/>
                </a:solidFill>
              </a:rPr>
              <a:t>Metadata</a:t>
            </a:r>
            <a:endParaRPr sz="400">
              <a:solidFill>
                <a:schemeClr val="dk1"/>
              </a:solidFill>
            </a:endParaRPr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400">
              <a:solidFill>
                <a:schemeClr val="dk1"/>
              </a:solidFill>
            </a:endParaRPr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4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Char char="❏"/>
            </a:pPr>
            <a:r>
              <a:rPr lang="en" sz="1500">
                <a:solidFill>
                  <a:schemeClr val="dk1"/>
                </a:solidFill>
              </a:rPr>
              <a:t>Historical data </a:t>
            </a:r>
            <a:endParaRPr sz="1500">
              <a:solidFill>
                <a:schemeClr val="dk1"/>
              </a:solidFill>
            </a:endParaRPr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Char char="❏"/>
            </a:pPr>
            <a:r>
              <a:rPr lang="en" sz="1500">
                <a:solidFill>
                  <a:schemeClr val="dk1"/>
                </a:solidFill>
              </a:rPr>
              <a:t>Transactional data</a:t>
            </a:r>
            <a:endParaRPr sz="1500">
              <a:solidFill>
                <a:schemeClr val="dk1"/>
              </a:solidFill>
            </a:endParaRPr>
          </a:p>
        </p:txBody>
      </p:sp>
      <p:pic>
        <p:nvPicPr>
          <p:cNvPr id="232" name="Google Shape;232;p23" title="Screenshot 2025-07-30 at 11.50.21 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36525" y="1650625"/>
            <a:ext cx="5607977" cy="25603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33" name="Google Shape;233;p23"/>
          <p:cNvSpPr txBox="1"/>
          <p:nvPr/>
        </p:nvSpPr>
        <p:spPr>
          <a:xfrm>
            <a:off x="3160950" y="1227338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ERD of database</a:t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4" name="Google Shape;234;p23"/>
          <p:cNvSpPr txBox="1"/>
          <p:nvPr/>
        </p:nvSpPr>
        <p:spPr>
          <a:xfrm>
            <a:off x="565350" y="1204249"/>
            <a:ext cx="1549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Data source</a:t>
            </a:r>
            <a:endParaRPr b="1" sz="1500">
              <a:solidFill>
                <a:schemeClr val="dk1"/>
              </a:solidFill>
            </a:endParaRPr>
          </a:p>
        </p:txBody>
      </p:sp>
      <p:sp>
        <p:nvSpPr>
          <p:cNvPr id="235" name="Google Shape;235;p23"/>
          <p:cNvSpPr/>
          <p:nvPr/>
        </p:nvSpPr>
        <p:spPr>
          <a:xfrm>
            <a:off x="425985" y="1278360"/>
            <a:ext cx="96900" cy="282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89125" lIns="89125" spcFirstLastPara="1" rIns="89125" wrap="square" tIns="89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64"/>
          </a:p>
        </p:txBody>
      </p:sp>
      <p:sp>
        <p:nvSpPr>
          <p:cNvPr id="236" name="Google Shape;236;p23"/>
          <p:cNvSpPr/>
          <p:nvPr/>
        </p:nvSpPr>
        <p:spPr>
          <a:xfrm>
            <a:off x="3014785" y="1285997"/>
            <a:ext cx="96900" cy="282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89125" lIns="89125" spcFirstLastPara="1" rIns="89125" wrap="square" tIns="89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64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4"/>
          <p:cNvSpPr/>
          <p:nvPr/>
        </p:nvSpPr>
        <p:spPr>
          <a:xfrm>
            <a:off x="6321775" y="3086550"/>
            <a:ext cx="2159400" cy="1400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24"/>
          <p:cNvSpPr/>
          <p:nvPr/>
        </p:nvSpPr>
        <p:spPr>
          <a:xfrm>
            <a:off x="6321775" y="1517900"/>
            <a:ext cx="2159400" cy="1400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24"/>
          <p:cNvSpPr txBox="1"/>
          <p:nvPr>
            <p:ph type="title"/>
          </p:nvPr>
        </p:nvSpPr>
        <p:spPr>
          <a:xfrm>
            <a:off x="1332000" y="439438"/>
            <a:ext cx="7500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we learn: External technical risks</a:t>
            </a:r>
            <a:endParaRPr/>
          </a:p>
        </p:txBody>
      </p:sp>
      <p:sp>
        <p:nvSpPr>
          <p:cNvPr id="244" name="Google Shape;244;p24"/>
          <p:cNvSpPr txBox="1"/>
          <p:nvPr>
            <p:ph idx="1" type="body"/>
          </p:nvPr>
        </p:nvSpPr>
        <p:spPr>
          <a:xfrm>
            <a:off x="-2322750" y="5299525"/>
            <a:ext cx="7096800" cy="21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Challenges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Different environment between frontend and backend before </a:t>
            </a:r>
            <a:r>
              <a:rPr lang="en"/>
              <a:t>deploying</a:t>
            </a:r>
            <a:r>
              <a:rPr lang="en"/>
              <a:t> to server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External threats 服务器性能太弱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AI 调试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L</a:t>
            </a:r>
            <a:r>
              <a:rPr lang="en"/>
              <a:t>e</a:t>
            </a:r>
            <a:r>
              <a:rPr lang="en"/>
              <a:t>ssons Learned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D</a:t>
            </a:r>
            <a:r>
              <a:rPr lang="en"/>
              <a:t>ouble plans（连不连前后端）（上不上server）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Clear cut time for </a:t>
            </a:r>
            <a:endParaRPr/>
          </a:p>
        </p:txBody>
      </p:sp>
      <p:sp>
        <p:nvSpPr>
          <p:cNvPr id="245" name="Google Shape;245;p24"/>
          <p:cNvSpPr txBox="1"/>
          <p:nvPr/>
        </p:nvSpPr>
        <p:spPr>
          <a:xfrm>
            <a:off x="2405350" y="1049475"/>
            <a:ext cx="1336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Challenges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46" name="Google Shape;246;p24"/>
          <p:cNvPicPr preferRelativeResize="0"/>
          <p:nvPr/>
        </p:nvPicPr>
        <p:blipFill rotWithShape="1">
          <a:blip r:embed="rId3">
            <a:alphaModFix/>
          </a:blip>
          <a:srcRect b="52159" l="0" r="0" t="0"/>
          <a:stretch/>
        </p:blipFill>
        <p:spPr>
          <a:xfrm>
            <a:off x="6088751" y="5492925"/>
            <a:ext cx="5658301" cy="135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7175" y="1443250"/>
            <a:ext cx="5373174" cy="3050951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24"/>
          <p:cNvSpPr txBox="1"/>
          <p:nvPr/>
        </p:nvSpPr>
        <p:spPr>
          <a:xfrm>
            <a:off x="387175" y="1443250"/>
            <a:ext cx="3635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❏"/>
            </a:pPr>
            <a:r>
              <a:rPr lang="en" sz="1600">
                <a:solidFill>
                  <a:schemeClr val="dk1"/>
                </a:solidFill>
              </a:rPr>
              <a:t>Live time data </a:t>
            </a:r>
            <a:r>
              <a:rPr lang="en" sz="1600">
                <a:solidFill>
                  <a:schemeClr val="dk1"/>
                </a:solidFill>
              </a:rPr>
              <a:t>accessibility</a:t>
            </a:r>
            <a:endParaRPr sz="1600">
              <a:solidFill>
                <a:schemeClr val="dk1"/>
              </a:solidFill>
            </a:endParaRPr>
          </a:p>
        </p:txBody>
      </p:sp>
      <p:pic>
        <p:nvPicPr>
          <p:cNvPr id="249" name="Google Shape;249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38350" y="1849163"/>
            <a:ext cx="3635702" cy="114506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50" name="Google Shape;250;p24"/>
          <p:cNvSpPr txBox="1"/>
          <p:nvPr/>
        </p:nvSpPr>
        <p:spPr>
          <a:xfrm>
            <a:off x="387175" y="3062775"/>
            <a:ext cx="4904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❏"/>
            </a:pPr>
            <a:r>
              <a:rPr lang="en" sz="1600">
                <a:solidFill>
                  <a:schemeClr val="dk1"/>
                </a:solidFill>
              </a:rPr>
              <a:t>AI Drift</a:t>
            </a:r>
            <a:endParaRPr sz="1600">
              <a:solidFill>
                <a:schemeClr val="dk1"/>
              </a:solidFill>
            </a:endParaRPr>
          </a:p>
        </p:txBody>
      </p:sp>
      <p:pic>
        <p:nvPicPr>
          <p:cNvPr id="251" name="Google Shape;251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48125" y="2160438"/>
            <a:ext cx="593275" cy="43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48125" y="3493875"/>
            <a:ext cx="593275" cy="431100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24"/>
          <p:cNvSpPr txBox="1"/>
          <p:nvPr/>
        </p:nvSpPr>
        <p:spPr>
          <a:xfrm>
            <a:off x="6405325" y="1625438"/>
            <a:ext cx="21594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</a:rPr>
              <a:t>Plan B：</a:t>
            </a:r>
            <a:r>
              <a:rPr b="1" lang="en" sz="1300">
                <a:solidFill>
                  <a:schemeClr val="dk1"/>
                </a:solidFill>
              </a:rPr>
              <a:t>Back up with historical data</a:t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❏"/>
            </a:pPr>
            <a:r>
              <a:rPr lang="en" sz="1200">
                <a:solidFill>
                  <a:schemeClr val="dk1"/>
                </a:solidFill>
              </a:rPr>
              <a:t>Monitoring &amp; Alerting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❏"/>
            </a:pPr>
            <a:r>
              <a:rPr lang="en" sz="1200">
                <a:solidFill>
                  <a:schemeClr val="dk1"/>
                </a:solidFill>
              </a:rPr>
              <a:t>Blended Data Mode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254" name="Google Shape;254;p24"/>
          <p:cNvSpPr txBox="1"/>
          <p:nvPr/>
        </p:nvSpPr>
        <p:spPr>
          <a:xfrm>
            <a:off x="6707938" y="1049475"/>
            <a:ext cx="1336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Solutions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5" name="Google Shape;255;p24"/>
          <p:cNvSpPr txBox="1"/>
          <p:nvPr/>
        </p:nvSpPr>
        <p:spPr>
          <a:xfrm>
            <a:off x="6388675" y="3186450"/>
            <a:ext cx="2192700" cy="12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</a:rPr>
              <a:t>Prompts engineering</a:t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❏"/>
            </a:pPr>
            <a:r>
              <a:rPr lang="en" sz="1200">
                <a:solidFill>
                  <a:schemeClr val="dk1"/>
                </a:solidFill>
              </a:rPr>
              <a:t>Split tasks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❏"/>
            </a:pPr>
            <a:r>
              <a:rPr lang="en" sz="1200">
                <a:solidFill>
                  <a:schemeClr val="dk1"/>
                </a:solidFill>
              </a:rPr>
              <a:t>Clarify requirements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❏"/>
            </a:pPr>
            <a:r>
              <a:rPr lang="en" sz="1200">
                <a:solidFill>
                  <a:schemeClr val="dk1"/>
                </a:solidFill>
              </a:rPr>
              <a:t>Define input-output structure</a:t>
            </a:r>
            <a:endParaRPr sz="1200">
              <a:solidFill>
                <a:schemeClr val="dk1"/>
              </a:solidFill>
            </a:endParaRPr>
          </a:p>
        </p:txBody>
      </p:sp>
      <p:pic>
        <p:nvPicPr>
          <p:cNvPr id="256" name="Google Shape;256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872175" y="3232649"/>
            <a:ext cx="2317159" cy="1108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5"/>
          <p:cNvSpPr/>
          <p:nvPr/>
        </p:nvSpPr>
        <p:spPr>
          <a:xfrm>
            <a:off x="455750" y="1607475"/>
            <a:ext cx="3040500" cy="2690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2" name="Google Shape;26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8728" y="1595875"/>
            <a:ext cx="2925099" cy="2690375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25"/>
          <p:cNvSpPr txBox="1"/>
          <p:nvPr>
            <p:ph type="title"/>
          </p:nvPr>
        </p:nvSpPr>
        <p:spPr>
          <a:xfrm>
            <a:off x="1332000" y="439438"/>
            <a:ext cx="7500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we learn: Project Management</a:t>
            </a:r>
            <a:endParaRPr/>
          </a:p>
        </p:txBody>
      </p:sp>
      <p:sp>
        <p:nvSpPr>
          <p:cNvPr id="264" name="Google Shape;264;p25"/>
          <p:cNvSpPr txBox="1"/>
          <p:nvPr>
            <p:ph idx="1" type="body"/>
          </p:nvPr>
        </p:nvSpPr>
        <p:spPr>
          <a:xfrm>
            <a:off x="3818000" y="1759475"/>
            <a:ext cx="3178500" cy="22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2C2C2C"/>
              </a:buClr>
              <a:buSzPts val="1500"/>
              <a:buChar char="❏"/>
            </a:pPr>
            <a:r>
              <a:rPr lang="en" sz="1500">
                <a:solidFill>
                  <a:srgbClr val="2C2C2C"/>
                </a:solidFill>
              </a:rPr>
              <a:t>Always have parallel plans</a:t>
            </a:r>
            <a:endParaRPr sz="1500">
              <a:solidFill>
                <a:srgbClr val="2C2C2C"/>
              </a:solidFill>
            </a:endParaRPr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2C2C2C"/>
              </a:solidFill>
            </a:endParaRPr>
          </a:p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Clr>
                <a:srgbClr val="2C2C2C"/>
              </a:buClr>
              <a:buSzPts val="1500"/>
              <a:buChar char="❏"/>
            </a:pPr>
            <a:r>
              <a:rPr lang="en" sz="1500">
                <a:solidFill>
                  <a:srgbClr val="2C2C2C"/>
                </a:solidFill>
              </a:rPr>
              <a:t>Prioritize your tasks</a:t>
            </a:r>
            <a:endParaRPr sz="1500">
              <a:solidFill>
                <a:srgbClr val="2C2C2C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2C2C2C"/>
              </a:solidFill>
            </a:endParaRPr>
          </a:p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Clr>
                <a:srgbClr val="2C2C2C"/>
              </a:buClr>
              <a:buSzPts val="1500"/>
              <a:buChar char="❏"/>
            </a:pPr>
            <a:r>
              <a:rPr lang="en" sz="1500">
                <a:solidFill>
                  <a:srgbClr val="2C2C2C"/>
                </a:solidFill>
              </a:rPr>
              <a:t>Assign tasks wisely</a:t>
            </a:r>
            <a:endParaRPr sz="1500">
              <a:solidFill>
                <a:srgbClr val="2C2C2C"/>
              </a:solidFill>
            </a:endParaRPr>
          </a:p>
        </p:txBody>
      </p:sp>
      <p:sp>
        <p:nvSpPr>
          <p:cNvPr id="265" name="Google Shape;265;p25"/>
          <p:cNvSpPr txBox="1"/>
          <p:nvPr/>
        </p:nvSpPr>
        <p:spPr>
          <a:xfrm>
            <a:off x="3496250" y="1145425"/>
            <a:ext cx="3734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SOP (Standard Operating Procedure)</a:t>
            </a:r>
            <a:endParaRPr b="1" sz="1600">
              <a:solidFill>
                <a:schemeClr val="dk1"/>
              </a:solidFill>
            </a:endParaRPr>
          </a:p>
        </p:txBody>
      </p:sp>
      <p:sp>
        <p:nvSpPr>
          <p:cNvPr id="266" name="Google Shape;266;p25"/>
          <p:cNvSpPr txBox="1"/>
          <p:nvPr/>
        </p:nvSpPr>
        <p:spPr>
          <a:xfrm>
            <a:off x="1332000" y="1159950"/>
            <a:ext cx="2413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Challenges</a:t>
            </a:r>
            <a:endParaRPr b="1" sz="1600">
              <a:solidFill>
                <a:schemeClr val="dk1"/>
              </a:solidFill>
            </a:endParaRPr>
          </a:p>
        </p:txBody>
      </p:sp>
      <p:sp>
        <p:nvSpPr>
          <p:cNvPr id="267" name="Google Shape;267;p25"/>
          <p:cNvSpPr txBox="1"/>
          <p:nvPr>
            <p:ph idx="1" type="body"/>
          </p:nvPr>
        </p:nvSpPr>
        <p:spPr>
          <a:xfrm>
            <a:off x="642100" y="1816575"/>
            <a:ext cx="2882700" cy="22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Tight Schedule </a:t>
            </a:r>
            <a:endParaRPr b="1" sz="1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Over-scoping</a:t>
            </a:r>
            <a:endParaRPr b="1" sz="1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-"/>
            </a:pPr>
            <a:r>
              <a:rPr lang="en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 want too much features!</a:t>
            </a:r>
            <a:endParaRPr sz="1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Limited experience on Javascript</a:t>
            </a:r>
            <a:endParaRPr/>
          </a:p>
        </p:txBody>
      </p:sp>
      <p:pic>
        <p:nvPicPr>
          <p:cNvPr id="268" name="Google Shape;268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65900" y="2725488"/>
            <a:ext cx="593275" cy="431100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25"/>
          <p:cNvSpPr txBox="1"/>
          <p:nvPr/>
        </p:nvSpPr>
        <p:spPr>
          <a:xfrm>
            <a:off x="7303750" y="2583913"/>
            <a:ext cx="1678200" cy="7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i="1" lang="en" sz="1600">
                <a:solidFill>
                  <a:schemeClr val="dk1"/>
                </a:solidFill>
                <a:latin typeface="Roboto SemiBold"/>
                <a:ea typeface="Roboto SemiBold"/>
                <a:cs typeface="Roboto SemiBold"/>
                <a:sym typeface="Roboto SemiBold"/>
              </a:rPr>
              <a:t>Start Small, Scale Top</a:t>
            </a:r>
            <a:endParaRPr i="1" sz="1600">
              <a:solidFill>
                <a:schemeClr val="dk1"/>
              </a:solidFill>
              <a:latin typeface="Roboto SemiBold"/>
              <a:ea typeface="Roboto SemiBold"/>
              <a:cs typeface="Roboto SemiBold"/>
              <a:sym typeface="Roboto SemiBold"/>
            </a:endParaRPr>
          </a:p>
        </p:txBody>
      </p:sp>
      <p:pic>
        <p:nvPicPr>
          <p:cNvPr id="270" name="Google Shape;270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30300" y="2680025"/>
            <a:ext cx="593275" cy="43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6"/>
          <p:cNvSpPr/>
          <p:nvPr/>
        </p:nvSpPr>
        <p:spPr>
          <a:xfrm>
            <a:off x="6194750" y="1638225"/>
            <a:ext cx="2637000" cy="2927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26"/>
          <p:cNvSpPr/>
          <p:nvPr/>
        </p:nvSpPr>
        <p:spPr>
          <a:xfrm>
            <a:off x="3278137" y="1638225"/>
            <a:ext cx="2637000" cy="2927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26"/>
          <p:cNvSpPr/>
          <p:nvPr/>
        </p:nvSpPr>
        <p:spPr>
          <a:xfrm>
            <a:off x="342200" y="1638225"/>
            <a:ext cx="2637000" cy="2927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26"/>
          <p:cNvSpPr txBox="1"/>
          <p:nvPr>
            <p:ph type="title"/>
          </p:nvPr>
        </p:nvSpPr>
        <p:spPr>
          <a:xfrm>
            <a:off x="1332000" y="439438"/>
            <a:ext cx="7500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</a:t>
            </a:r>
            <a:r>
              <a:rPr lang="en"/>
              <a:t>Steps: Advanced Features &amp; Abundant data</a:t>
            </a:r>
            <a:endParaRPr/>
          </a:p>
        </p:txBody>
      </p:sp>
      <p:sp>
        <p:nvSpPr>
          <p:cNvPr id="279" name="Google Shape;279;p26"/>
          <p:cNvSpPr txBox="1"/>
          <p:nvPr/>
        </p:nvSpPr>
        <p:spPr>
          <a:xfrm>
            <a:off x="3192113" y="1597100"/>
            <a:ext cx="2723100" cy="16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❏"/>
            </a:pPr>
            <a:r>
              <a:rPr b="1"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Process: </a:t>
            </a: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80%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❏"/>
            </a:pPr>
            <a:r>
              <a:rPr b="1"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Blockpoint: </a:t>
            </a: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Funds data already inserted in database, need more time to combine into our frontend</a:t>
            </a:r>
            <a:endParaRPr/>
          </a:p>
        </p:txBody>
      </p:sp>
      <p:sp>
        <p:nvSpPr>
          <p:cNvPr id="280" name="Google Shape;280;p26"/>
          <p:cNvSpPr txBox="1"/>
          <p:nvPr/>
        </p:nvSpPr>
        <p:spPr>
          <a:xfrm>
            <a:off x="199700" y="1597100"/>
            <a:ext cx="2922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❏"/>
            </a:pPr>
            <a:r>
              <a:rPr b="1"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Process:</a:t>
            </a: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60%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❏"/>
            </a:pPr>
            <a:r>
              <a:rPr b="1"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Blockpoint: </a:t>
            </a: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external server stability and capacity</a:t>
            </a:r>
            <a:endParaRPr/>
          </a:p>
        </p:txBody>
      </p:sp>
      <p:sp>
        <p:nvSpPr>
          <p:cNvPr id="281" name="Google Shape;281;p26"/>
          <p:cNvSpPr txBox="1"/>
          <p:nvPr/>
        </p:nvSpPr>
        <p:spPr>
          <a:xfrm>
            <a:off x="6593125" y="1125075"/>
            <a:ext cx="2637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Advanced feature</a:t>
            </a:r>
            <a:endParaRPr b="1">
              <a:solidFill>
                <a:schemeClr val="dk1"/>
              </a:solidFill>
            </a:endParaRPr>
          </a:p>
        </p:txBody>
      </p:sp>
      <p:pic>
        <p:nvPicPr>
          <p:cNvPr id="282" name="Google Shape;282;p26"/>
          <p:cNvPicPr preferRelativeResize="0"/>
          <p:nvPr/>
        </p:nvPicPr>
        <p:blipFill rotWithShape="1">
          <a:blip r:embed="rId3">
            <a:alphaModFix/>
          </a:blip>
          <a:srcRect b="25406" l="0" r="3827" t="0"/>
          <a:stretch/>
        </p:blipFill>
        <p:spPr>
          <a:xfrm>
            <a:off x="515650" y="3610025"/>
            <a:ext cx="2290100" cy="8530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83" name="Google Shape;283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5637" y="2469500"/>
            <a:ext cx="2290101" cy="10348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84" name="Google Shape;284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25987" y="3277402"/>
            <a:ext cx="2921999" cy="98314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85" name="Google Shape;285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2250" y="1155800"/>
            <a:ext cx="400182" cy="4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83125" y="1155800"/>
            <a:ext cx="400182" cy="4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92950" y="1155800"/>
            <a:ext cx="400182" cy="400200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26"/>
          <p:cNvSpPr txBox="1"/>
          <p:nvPr/>
        </p:nvSpPr>
        <p:spPr>
          <a:xfrm>
            <a:off x="782425" y="1155800"/>
            <a:ext cx="171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Server Network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289" name="Google Shape;289;p26"/>
          <p:cNvSpPr txBox="1"/>
          <p:nvPr/>
        </p:nvSpPr>
        <p:spPr>
          <a:xfrm>
            <a:off x="3783288" y="1125088"/>
            <a:ext cx="171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Abundant data</a:t>
            </a:r>
            <a:endParaRPr b="1">
              <a:solidFill>
                <a:schemeClr val="dk1"/>
              </a:solidFill>
            </a:endParaRPr>
          </a:p>
        </p:txBody>
      </p:sp>
      <p:pic>
        <p:nvPicPr>
          <p:cNvPr id="290" name="Google Shape;290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460675" y="2469525"/>
            <a:ext cx="2105170" cy="209287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91" name="Google Shape;291;p26"/>
          <p:cNvSpPr txBox="1"/>
          <p:nvPr/>
        </p:nvSpPr>
        <p:spPr>
          <a:xfrm>
            <a:off x="6128138" y="1597100"/>
            <a:ext cx="2723100" cy="8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❏"/>
            </a:pPr>
            <a:r>
              <a:rPr b="1"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Process: </a:t>
            </a: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50%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❏"/>
            </a:pPr>
            <a:r>
              <a:rPr b="1"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Blockpoint: </a:t>
            </a: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Need more time to develop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" name="Google Shape;29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"/>
            <a:ext cx="9149058" cy="5143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97" name="Google Shape;297;p27"/>
          <p:cNvSpPr txBox="1"/>
          <p:nvPr>
            <p:ph type="title"/>
          </p:nvPr>
        </p:nvSpPr>
        <p:spPr>
          <a:xfrm>
            <a:off x="594575" y="1358263"/>
            <a:ext cx="7500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>
                <a:latin typeface="Impact"/>
                <a:ea typeface="Impact"/>
                <a:cs typeface="Impact"/>
                <a:sym typeface="Impact"/>
              </a:rPr>
              <a:t>Thanks for listening .</a:t>
            </a:r>
            <a:endParaRPr sz="3900"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/>
          <p:nvPr>
            <p:ph idx="1" type="subTitle"/>
          </p:nvPr>
        </p:nvSpPr>
        <p:spPr>
          <a:xfrm>
            <a:off x="287775" y="312975"/>
            <a:ext cx="3255900" cy="241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>
                <a:solidFill>
                  <a:schemeClr val="dk1"/>
                </a:solidFill>
              </a:rPr>
              <a:t>Sample page</a:t>
            </a:r>
            <a:r>
              <a:rPr lang="en" sz="5200">
                <a:solidFill>
                  <a:schemeClr val="dk1"/>
                </a:solidFill>
              </a:rPr>
              <a:t>s</a:t>
            </a:r>
            <a:r>
              <a:rPr lang="en" sz="5200">
                <a:solidFill>
                  <a:schemeClr val="dk1"/>
                </a:solidFill>
              </a:rPr>
              <a:t>tyle：</a:t>
            </a:r>
            <a:endParaRPr/>
          </a:p>
        </p:txBody>
      </p:sp>
      <p:pic>
        <p:nvPicPr>
          <p:cNvPr id="70" name="Google Shape;7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8675" y="123467"/>
            <a:ext cx="3255900" cy="2440959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4"/>
          <p:cNvSpPr txBox="1"/>
          <p:nvPr/>
        </p:nvSpPr>
        <p:spPr>
          <a:xfrm>
            <a:off x="1396300" y="1345200"/>
            <a:ext cx="4904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72" name="Google Shape;72;p14"/>
          <p:cNvSpPr txBox="1"/>
          <p:nvPr/>
        </p:nvSpPr>
        <p:spPr>
          <a:xfrm>
            <a:off x="542550" y="2564425"/>
            <a:ext cx="8256000" cy="19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2"/>
                </a:solidFill>
              </a:rPr>
              <a:t>Q1: Could you please share more details about what do you do if the API limit is exceeded?</a:t>
            </a:r>
            <a:endParaRPr sz="11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2"/>
                </a:solidFill>
              </a:rPr>
              <a:t>Q2: Have you test the APIs?</a:t>
            </a:r>
            <a:endParaRPr sz="11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2"/>
                </a:solidFill>
              </a:rPr>
              <a:t>Q3: </a:t>
            </a:r>
            <a:r>
              <a:rPr lang="en" sz="1100">
                <a:solidFill>
                  <a:schemeClr val="dk2"/>
                </a:solidFill>
              </a:rPr>
              <a:t>What specific problems do you encounter when you deploying your work to the server?</a:t>
            </a:r>
            <a:endParaRPr sz="11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2"/>
                </a:solidFill>
              </a:rPr>
              <a:t>如果 Yahoo API 超出限制怎么办？你们是怎么处理的？</a:t>
            </a:r>
            <a:endParaRPr sz="11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2"/>
                </a:solidFill>
              </a:rPr>
              <a:t>What happens if the Yahoo API limit is exceeded? How do you handle that?</a:t>
            </a:r>
            <a:endParaRPr sz="11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2"/>
                </a:solidFill>
              </a:rPr>
              <a:t>A: 我们实现了降级策略：当 Yahoo API 返回 429 错误时，会自动回退到我们数据库中最近的收盘价进行展示和计算。</a:t>
            </a:r>
            <a:endParaRPr sz="11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</a:rPr>
              <a:t>We implemented a fallback mechanism: if Yahoo API returns a 429 or 403 error, we automatically use the most recent closing price from our local database.</a:t>
            </a:r>
            <a:endParaRPr sz="11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2"/>
                </a:solidFill>
              </a:rPr>
              <a:t>有做过接口测试吗？</a:t>
            </a:r>
            <a:endParaRPr sz="11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2"/>
                </a:solidFill>
              </a:rPr>
              <a:t>Did you test the APIs?</a:t>
            </a:r>
            <a:endParaRPr sz="11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2"/>
                </a:solidFill>
              </a:rPr>
              <a:t>A:</a:t>
            </a:r>
            <a:endParaRPr sz="11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2"/>
                </a:solidFill>
              </a:rPr>
              <a:t>是的，我们使用 Postman 编写了测试集合来验证 API 的功能和响应状态码。</a:t>
            </a:r>
            <a:endParaRPr sz="11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2"/>
                </a:solidFill>
              </a:rPr>
              <a:t>Yes, we used Postman to create collections and test the correctness of API functions and response codes.</a:t>
            </a:r>
            <a:endParaRPr sz="11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5"/>
          <p:cNvSpPr txBox="1"/>
          <p:nvPr>
            <p:ph type="title"/>
          </p:nvPr>
        </p:nvSpPr>
        <p:spPr>
          <a:xfrm>
            <a:off x="1332000" y="439438"/>
            <a:ext cx="7500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Here‘s a story from our friend</a:t>
            </a:r>
            <a:endParaRPr/>
          </a:p>
        </p:txBody>
      </p:sp>
      <p:pic>
        <p:nvPicPr>
          <p:cNvPr id="78" name="Google Shape;78;p15" title="starvest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29213" y="0"/>
            <a:ext cx="6485575" cy="486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/>
          <p:nvPr/>
        </p:nvSpPr>
        <p:spPr>
          <a:xfrm>
            <a:off x="4029727" y="1381759"/>
            <a:ext cx="4573800" cy="600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89200" lIns="89200" spcFirstLastPara="1" rIns="89200" wrap="square" tIns="892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66"/>
          </a:p>
        </p:txBody>
      </p:sp>
      <p:sp>
        <p:nvSpPr>
          <p:cNvPr id="84" name="Google Shape;84;p16"/>
          <p:cNvSpPr txBox="1"/>
          <p:nvPr>
            <p:ph type="title"/>
          </p:nvPr>
        </p:nvSpPr>
        <p:spPr>
          <a:xfrm>
            <a:off x="1263325" y="375013"/>
            <a:ext cx="7500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/>
              <a:t>StarVest:  </a:t>
            </a:r>
            <a:r>
              <a:rPr lang="en"/>
              <a:t>Start from small in your investment journey</a:t>
            </a:r>
            <a:endParaRPr b="1" sz="1900"/>
          </a:p>
        </p:txBody>
      </p:sp>
      <p:pic>
        <p:nvPicPr>
          <p:cNvPr id="85" name="Google Shape;85;p16" title="StarVest_logo_transparent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5225" y="319550"/>
            <a:ext cx="2028626" cy="2028626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6"/>
          <p:cNvSpPr txBox="1"/>
          <p:nvPr/>
        </p:nvSpPr>
        <p:spPr>
          <a:xfrm>
            <a:off x="4339882" y="1404774"/>
            <a:ext cx="4009500" cy="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89200" lIns="89200" spcFirstLastPara="1" rIns="89200" wrap="square" tIns="892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66">
                <a:solidFill>
                  <a:srgbClr val="404040"/>
                </a:solidFill>
                <a:latin typeface="Roboto"/>
                <a:ea typeface="Roboto"/>
                <a:cs typeface="Roboto"/>
                <a:sym typeface="Roboto"/>
              </a:rPr>
              <a:t>You can </a:t>
            </a:r>
            <a:r>
              <a:rPr b="1" i="1" lang="en" sz="1366">
                <a:solidFill>
                  <a:srgbClr val="404040"/>
                </a:solidFill>
                <a:latin typeface="Roboto"/>
                <a:ea typeface="Roboto"/>
                <a:cs typeface="Roboto"/>
                <a:sym typeface="Roboto"/>
              </a:rPr>
              <a:t>access the market, </a:t>
            </a:r>
            <a:r>
              <a:rPr b="1" i="1" lang="en" sz="1366">
                <a:solidFill>
                  <a:srgbClr val="404040"/>
                </a:solidFill>
                <a:latin typeface="Roboto"/>
                <a:ea typeface="Roboto"/>
                <a:cs typeface="Roboto"/>
                <a:sym typeface="Roboto"/>
              </a:rPr>
              <a:t>select</a:t>
            </a:r>
            <a:r>
              <a:rPr b="1" i="1" lang="en" sz="1366">
                <a:solidFill>
                  <a:srgbClr val="404040"/>
                </a:solidFill>
                <a:latin typeface="Roboto"/>
                <a:ea typeface="Roboto"/>
                <a:cs typeface="Roboto"/>
                <a:sym typeface="Roboto"/>
              </a:rPr>
              <a:t> your </a:t>
            </a:r>
            <a:r>
              <a:rPr b="1" i="1" lang="en" sz="1366">
                <a:solidFill>
                  <a:srgbClr val="404040"/>
                </a:solidFill>
                <a:latin typeface="Roboto"/>
                <a:ea typeface="Roboto"/>
                <a:cs typeface="Roboto"/>
                <a:sym typeface="Roboto"/>
              </a:rPr>
              <a:t>assets, and view performance</a:t>
            </a:r>
            <a:endParaRPr i="1" sz="1561"/>
          </a:p>
        </p:txBody>
      </p:sp>
      <p:sp>
        <p:nvSpPr>
          <p:cNvPr id="87" name="Google Shape;87;p16"/>
          <p:cNvSpPr txBox="1"/>
          <p:nvPr/>
        </p:nvSpPr>
        <p:spPr>
          <a:xfrm>
            <a:off x="6164000" y="2178050"/>
            <a:ext cx="12390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89200" lIns="89200" spcFirstLastPara="1" rIns="89200" wrap="square" tIns="8920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171"/>
              </a:spcAft>
              <a:buNone/>
            </a:pPr>
            <a:r>
              <a:rPr b="1" lang="en" sz="156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Scenarios </a:t>
            </a:r>
            <a:endParaRPr b="1" sz="1561">
              <a:solidFill>
                <a:schemeClr val="dk1"/>
              </a:solidFill>
            </a:endParaRPr>
          </a:p>
        </p:txBody>
      </p:sp>
      <p:sp>
        <p:nvSpPr>
          <p:cNvPr id="88" name="Google Shape;88;p16"/>
          <p:cNvSpPr txBox="1"/>
          <p:nvPr/>
        </p:nvSpPr>
        <p:spPr>
          <a:xfrm>
            <a:off x="4029727" y="3536205"/>
            <a:ext cx="13044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89200" lIns="89200" spcFirstLastPara="1" rIns="89200" wrap="square" tIns="8920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171"/>
              </a:spcAft>
              <a:buNone/>
            </a:pPr>
            <a:r>
              <a:rPr b="1" lang="en" sz="156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Benefits</a:t>
            </a:r>
            <a:endParaRPr b="1" sz="1561">
              <a:solidFill>
                <a:schemeClr val="dk1"/>
              </a:solidFill>
            </a:endParaRPr>
          </a:p>
        </p:txBody>
      </p:sp>
      <p:sp>
        <p:nvSpPr>
          <p:cNvPr id="89" name="Google Shape;89;p16"/>
          <p:cNvSpPr txBox="1"/>
          <p:nvPr/>
        </p:nvSpPr>
        <p:spPr>
          <a:xfrm>
            <a:off x="6315309" y="2477752"/>
            <a:ext cx="2436900" cy="1021200"/>
          </a:xfrm>
          <a:prstGeom prst="rect">
            <a:avLst/>
          </a:prstGeom>
          <a:noFill/>
          <a:ln>
            <a:noFill/>
          </a:ln>
        </p:spPr>
        <p:txBody>
          <a:bodyPr anchorCtr="0" anchor="t" bIns="89200" lIns="89200" spcFirstLastPara="1" rIns="89200" wrap="square" tIns="89200">
            <a:spAutoFit/>
          </a:bodyPr>
          <a:lstStyle/>
          <a:p>
            <a:pPr indent="-309788" lvl="0" marL="446095" rtl="0" algn="l">
              <a:lnSpc>
                <a:spcPct val="100000"/>
              </a:lnSpc>
              <a:spcBef>
                <a:spcPts val="1268"/>
              </a:spcBef>
              <a:spcAft>
                <a:spcPts val="0"/>
              </a:spcAft>
              <a:buClr>
                <a:srgbClr val="404040"/>
              </a:buClr>
              <a:buSzPts val="1366"/>
              <a:buFont typeface="Roboto"/>
              <a:buChar char="❏"/>
            </a:pPr>
            <a:r>
              <a:rPr lang="en" sz="1366">
                <a:solidFill>
                  <a:srgbClr val="404040"/>
                </a:solidFill>
                <a:latin typeface="Roboto"/>
                <a:ea typeface="Roboto"/>
                <a:cs typeface="Roboto"/>
                <a:sym typeface="Roboto"/>
              </a:rPr>
              <a:t>Scattered assets?</a:t>
            </a:r>
            <a:endParaRPr sz="1366">
              <a:solidFill>
                <a:srgbClr val="40404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9788" lvl="0" marL="44609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366"/>
              <a:buFont typeface="Roboto"/>
              <a:buChar char="❏"/>
            </a:pPr>
            <a:r>
              <a:rPr lang="en" sz="1366">
                <a:solidFill>
                  <a:srgbClr val="404040"/>
                </a:solidFill>
                <a:latin typeface="Roboto"/>
                <a:ea typeface="Roboto"/>
                <a:cs typeface="Roboto"/>
                <a:sym typeface="Roboto"/>
              </a:rPr>
              <a:t>Blind performance tracking?</a:t>
            </a:r>
            <a:endParaRPr sz="1366">
              <a:solidFill>
                <a:srgbClr val="40404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7396" lvl="0" marL="44609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171"/>
              <a:buFont typeface="Roboto"/>
              <a:buChar char="❏"/>
            </a:pPr>
            <a:r>
              <a:rPr lang="en" sz="1366">
                <a:solidFill>
                  <a:srgbClr val="404040"/>
                </a:solidFill>
                <a:latin typeface="Roboto"/>
                <a:ea typeface="Roboto"/>
                <a:cs typeface="Roboto"/>
                <a:sym typeface="Roboto"/>
              </a:rPr>
              <a:t>Fees buried?</a:t>
            </a:r>
            <a:endParaRPr sz="1366">
              <a:solidFill>
                <a:srgbClr val="40404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0" name="Google Shape;90;p16"/>
          <p:cNvSpPr txBox="1"/>
          <p:nvPr/>
        </p:nvSpPr>
        <p:spPr>
          <a:xfrm>
            <a:off x="4160046" y="3878948"/>
            <a:ext cx="1449000" cy="3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89200" lIns="89200" spcFirstLastPara="1" rIns="89200" wrap="square" tIns="89200">
            <a:spAutoFit/>
          </a:bodyPr>
          <a:lstStyle/>
          <a:p>
            <a:pPr indent="-303592" lvl="0" marL="446095" rtl="0" algn="l"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268"/>
              <a:buFont typeface="Roboto"/>
              <a:buChar char="❏"/>
            </a:pPr>
            <a:r>
              <a:rPr lang="en" sz="1268">
                <a:solidFill>
                  <a:srgbClr val="404040"/>
                </a:solidFill>
                <a:latin typeface="Roboto"/>
                <a:ea typeface="Roboto"/>
                <a:cs typeface="Roboto"/>
                <a:sym typeface="Roboto"/>
              </a:rPr>
              <a:t>Radical </a:t>
            </a:r>
            <a:endParaRPr sz="1463"/>
          </a:p>
        </p:txBody>
      </p:sp>
      <p:sp>
        <p:nvSpPr>
          <p:cNvPr id="91" name="Google Shape;91;p16"/>
          <p:cNvSpPr txBox="1"/>
          <p:nvPr/>
        </p:nvSpPr>
        <p:spPr>
          <a:xfrm>
            <a:off x="5349293" y="3878948"/>
            <a:ext cx="1698600" cy="3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89200" lIns="89200" spcFirstLastPara="1" rIns="89200" wrap="square" tIns="89200">
            <a:spAutoFit/>
          </a:bodyPr>
          <a:lstStyle/>
          <a:p>
            <a:pPr indent="-303592" lvl="0" marL="446095" rtl="0" algn="l"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268"/>
              <a:buFont typeface="Roboto"/>
              <a:buChar char="❏"/>
            </a:pPr>
            <a:r>
              <a:rPr lang="en" sz="1268">
                <a:solidFill>
                  <a:srgbClr val="404040"/>
                </a:solidFill>
                <a:latin typeface="Roboto"/>
                <a:ea typeface="Roboto"/>
                <a:cs typeface="Roboto"/>
                <a:sym typeface="Roboto"/>
              </a:rPr>
              <a:t>Transparency</a:t>
            </a:r>
            <a:endParaRPr sz="1268"/>
          </a:p>
        </p:txBody>
      </p:sp>
      <p:sp>
        <p:nvSpPr>
          <p:cNvPr id="92" name="Google Shape;92;p16"/>
          <p:cNvSpPr txBox="1"/>
          <p:nvPr/>
        </p:nvSpPr>
        <p:spPr>
          <a:xfrm>
            <a:off x="6856695" y="3878948"/>
            <a:ext cx="1818600" cy="3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89200" lIns="89200" spcFirstLastPara="1" rIns="89200" wrap="square" tIns="89200">
            <a:spAutoFit/>
          </a:bodyPr>
          <a:lstStyle/>
          <a:p>
            <a:pPr indent="-303592" lvl="0" marL="44609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268"/>
              <a:buFont typeface="Roboto"/>
              <a:buChar char="❏"/>
            </a:pPr>
            <a:r>
              <a:rPr lang="en" sz="1268">
                <a:solidFill>
                  <a:srgbClr val="404040"/>
                </a:solidFill>
                <a:latin typeface="Roboto"/>
                <a:ea typeface="Roboto"/>
                <a:cs typeface="Roboto"/>
                <a:sym typeface="Roboto"/>
              </a:rPr>
              <a:t>Intelligence</a:t>
            </a:r>
            <a:endParaRPr sz="1268"/>
          </a:p>
        </p:txBody>
      </p:sp>
      <p:sp>
        <p:nvSpPr>
          <p:cNvPr id="93" name="Google Shape;93;p16"/>
          <p:cNvSpPr txBox="1"/>
          <p:nvPr/>
        </p:nvSpPr>
        <p:spPr>
          <a:xfrm>
            <a:off x="4029727" y="2178063"/>
            <a:ext cx="20286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89200" lIns="89200" spcFirstLastPara="1" rIns="89200" wrap="square" tIns="892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171"/>
              </a:spcAft>
              <a:buNone/>
            </a:pPr>
            <a:r>
              <a:rPr b="1" lang="en" sz="1561">
                <a:solidFill>
                  <a:srgbClr val="404040"/>
                </a:solidFill>
                <a:latin typeface="Roboto"/>
                <a:ea typeface="Roboto"/>
                <a:cs typeface="Roboto"/>
                <a:sym typeface="Roboto"/>
              </a:rPr>
              <a:t>Main</a:t>
            </a:r>
            <a:r>
              <a:rPr b="1" lang="en" sz="156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lang="en" sz="1561">
                <a:solidFill>
                  <a:srgbClr val="404040"/>
                </a:solidFill>
                <a:latin typeface="Roboto"/>
                <a:ea typeface="Roboto"/>
                <a:cs typeface="Roboto"/>
                <a:sym typeface="Roboto"/>
              </a:rPr>
              <a:t>User</a:t>
            </a:r>
            <a:endParaRPr b="1" sz="1561">
              <a:solidFill>
                <a:srgbClr val="40404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4" name="Google Shape;94;p16"/>
          <p:cNvSpPr txBox="1"/>
          <p:nvPr/>
        </p:nvSpPr>
        <p:spPr>
          <a:xfrm>
            <a:off x="4253190" y="2536624"/>
            <a:ext cx="2028600" cy="810900"/>
          </a:xfrm>
          <a:prstGeom prst="rect">
            <a:avLst/>
          </a:prstGeom>
          <a:noFill/>
          <a:ln>
            <a:noFill/>
          </a:ln>
        </p:spPr>
        <p:txBody>
          <a:bodyPr anchorCtr="0" anchor="t" bIns="89200" lIns="89200" spcFirstLastPara="1" rIns="89200" wrap="square" tIns="892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268"/>
              </a:spcBef>
              <a:spcAft>
                <a:spcPts val="976"/>
              </a:spcAft>
              <a:buNone/>
            </a:pPr>
            <a:r>
              <a:rPr b="1" lang="en" sz="1366">
                <a:solidFill>
                  <a:srgbClr val="404040"/>
                </a:solidFill>
                <a:latin typeface="Roboto"/>
                <a:ea typeface="Roboto"/>
                <a:cs typeface="Roboto"/>
                <a:sym typeface="Roboto"/>
              </a:rPr>
              <a:t>Investment rookie</a:t>
            </a:r>
            <a:r>
              <a:rPr lang="en" sz="1366">
                <a:solidFill>
                  <a:srgbClr val="404040"/>
                </a:solidFill>
                <a:latin typeface="Roboto"/>
                <a:ea typeface="Roboto"/>
                <a:cs typeface="Roboto"/>
                <a:sym typeface="Roboto"/>
              </a:rPr>
              <a:t> who just start to manage their portfolio</a:t>
            </a:r>
            <a:endParaRPr sz="1366">
              <a:solidFill>
                <a:srgbClr val="40404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5" name="Google Shape;95;p16"/>
          <p:cNvSpPr/>
          <p:nvPr/>
        </p:nvSpPr>
        <p:spPr>
          <a:xfrm>
            <a:off x="6278573" y="2584739"/>
            <a:ext cx="60300" cy="811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89200" lIns="89200" spcFirstLastPara="1" rIns="89200" wrap="square" tIns="892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66"/>
          </a:p>
        </p:txBody>
      </p:sp>
      <p:sp>
        <p:nvSpPr>
          <p:cNvPr id="96" name="Google Shape;96;p16"/>
          <p:cNvSpPr/>
          <p:nvPr/>
        </p:nvSpPr>
        <p:spPr>
          <a:xfrm>
            <a:off x="4160046" y="2584739"/>
            <a:ext cx="60300" cy="811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89200" lIns="89200" spcFirstLastPara="1" rIns="89200" wrap="square" tIns="892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66"/>
          </a:p>
        </p:txBody>
      </p:sp>
      <p:sp>
        <p:nvSpPr>
          <p:cNvPr id="97" name="Google Shape;97;p16"/>
          <p:cNvSpPr/>
          <p:nvPr/>
        </p:nvSpPr>
        <p:spPr>
          <a:xfrm>
            <a:off x="4160058" y="3915245"/>
            <a:ext cx="60300" cy="303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89200" lIns="89200" spcFirstLastPara="1" rIns="89200" wrap="square" tIns="892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66"/>
          </a:p>
        </p:txBody>
      </p:sp>
      <p:pic>
        <p:nvPicPr>
          <p:cNvPr id="98" name="Google Shape;98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6100" y="1234750"/>
            <a:ext cx="1594276" cy="286113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38100" endA="0" endPos="30000" fadeDir="5400012" kx="0" rotWithShape="0" algn="bl" stA="15000" stPos="0" sy="-100000" ky="0"/>
          </a:effectLst>
        </p:spPr>
      </p:pic>
      <p:pic>
        <p:nvPicPr>
          <p:cNvPr id="99" name="Google Shape;99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48925" y="1234750"/>
            <a:ext cx="1686972" cy="286112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38100" endA="0" endPos="30000" fadeDir="5400012" kx="0" rotWithShape="0" algn="bl" stA="22000" stPos="0" sy="-100000" ky="0"/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581950" y="1494275"/>
            <a:ext cx="7137600" cy="3073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0225" lIns="90225" spcFirstLastPara="1" rIns="90225" wrap="square" tIns="902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81"/>
          </a:p>
        </p:txBody>
      </p:sp>
      <p:sp>
        <p:nvSpPr>
          <p:cNvPr id="105" name="Google Shape;105;p17"/>
          <p:cNvSpPr txBox="1"/>
          <p:nvPr>
            <p:ph type="title"/>
          </p:nvPr>
        </p:nvSpPr>
        <p:spPr>
          <a:xfrm>
            <a:off x="1332000" y="415963"/>
            <a:ext cx="7500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/>
              <a:t>How We Roll：Teamwork Matters </a:t>
            </a:r>
            <a:endParaRPr b="1" sz="1900"/>
          </a:p>
        </p:txBody>
      </p:sp>
      <p:cxnSp>
        <p:nvCxnSpPr>
          <p:cNvPr id="106" name="Google Shape;106;p17"/>
          <p:cNvCxnSpPr/>
          <p:nvPr/>
        </p:nvCxnSpPr>
        <p:spPr>
          <a:xfrm flipH="1" rot="10800000">
            <a:off x="2991605" y="2270927"/>
            <a:ext cx="4546500" cy="54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07" name="Google Shape;10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0700" y="1983325"/>
            <a:ext cx="485400" cy="4218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20000"/>
              </a:srgbClr>
            </a:outerShdw>
          </a:effectLst>
        </p:spPr>
      </p:pic>
      <p:pic>
        <p:nvPicPr>
          <p:cNvPr id="108" name="Google Shape;10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62500" y="2633800"/>
            <a:ext cx="421800" cy="4218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26000"/>
              </a:srgbClr>
            </a:outerShdw>
          </a:effectLst>
        </p:spPr>
      </p:pic>
      <p:pic>
        <p:nvPicPr>
          <p:cNvPr id="109" name="Google Shape;109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52740" y="3939798"/>
            <a:ext cx="441322" cy="44745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22000"/>
              </a:srgbClr>
            </a:outerShdw>
          </a:effectLst>
        </p:spPr>
      </p:pic>
      <p:pic>
        <p:nvPicPr>
          <p:cNvPr id="110" name="Google Shape;110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62500" y="3311988"/>
            <a:ext cx="421800" cy="371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25000"/>
              </a:srgbClr>
            </a:outerShdw>
          </a:effectLst>
        </p:spPr>
      </p:pic>
      <p:sp>
        <p:nvSpPr>
          <p:cNvPr id="111" name="Google Shape;111;p17"/>
          <p:cNvSpPr txBox="1"/>
          <p:nvPr/>
        </p:nvSpPr>
        <p:spPr>
          <a:xfrm>
            <a:off x="950050" y="1983325"/>
            <a:ext cx="856200" cy="351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650" lIns="75650" spcFirstLastPara="1" rIns="75650" wrap="square" tIns="7565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92">
                <a:solidFill>
                  <a:schemeClr val="dk2"/>
                </a:solidFill>
              </a:rPr>
              <a:t>Phase 1</a:t>
            </a:r>
            <a:endParaRPr b="1" sz="1292">
              <a:solidFill>
                <a:schemeClr val="dk2"/>
              </a:solidFill>
            </a:endParaRPr>
          </a:p>
        </p:txBody>
      </p:sp>
      <p:sp>
        <p:nvSpPr>
          <p:cNvPr id="112" name="Google Shape;112;p17"/>
          <p:cNvSpPr txBox="1"/>
          <p:nvPr/>
        </p:nvSpPr>
        <p:spPr>
          <a:xfrm>
            <a:off x="950050" y="3281938"/>
            <a:ext cx="856200" cy="351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650" lIns="75650" spcFirstLastPara="1" rIns="75650" wrap="square" tIns="7565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92">
                <a:solidFill>
                  <a:schemeClr val="dk2"/>
                </a:solidFill>
              </a:rPr>
              <a:t>Phase 2</a:t>
            </a:r>
            <a:endParaRPr b="1" sz="1292">
              <a:solidFill>
                <a:schemeClr val="dk2"/>
              </a:solidFill>
            </a:endParaRPr>
          </a:p>
        </p:txBody>
      </p:sp>
      <p:sp>
        <p:nvSpPr>
          <p:cNvPr id="113" name="Google Shape;113;p17"/>
          <p:cNvSpPr txBox="1"/>
          <p:nvPr/>
        </p:nvSpPr>
        <p:spPr>
          <a:xfrm>
            <a:off x="950050" y="3955863"/>
            <a:ext cx="792300" cy="351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650" lIns="75650" spcFirstLastPara="1" rIns="75650" wrap="square" tIns="7565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92">
                <a:solidFill>
                  <a:schemeClr val="dk2"/>
                </a:solidFill>
              </a:rPr>
              <a:t>Phase 3</a:t>
            </a:r>
            <a:endParaRPr b="1" sz="1292">
              <a:solidFill>
                <a:schemeClr val="dk2"/>
              </a:solidFill>
            </a:endParaRPr>
          </a:p>
        </p:txBody>
      </p:sp>
      <p:sp>
        <p:nvSpPr>
          <p:cNvPr id="114" name="Google Shape;114;p17"/>
          <p:cNvSpPr txBox="1"/>
          <p:nvPr/>
        </p:nvSpPr>
        <p:spPr>
          <a:xfrm>
            <a:off x="278450" y="4771650"/>
            <a:ext cx="83328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lt1"/>
              </a:solidFill>
            </a:endParaRPr>
          </a:p>
        </p:txBody>
      </p:sp>
      <p:sp>
        <p:nvSpPr>
          <p:cNvPr id="115" name="Google Shape;115;p17"/>
          <p:cNvSpPr txBox="1"/>
          <p:nvPr/>
        </p:nvSpPr>
        <p:spPr>
          <a:xfrm>
            <a:off x="681250" y="1030575"/>
            <a:ext cx="1695600" cy="4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86175" lIns="86175" spcFirstLastPara="1" rIns="86175" wrap="square" tIns="8617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131"/>
              </a:spcAft>
              <a:buNone/>
            </a:pPr>
            <a:r>
              <a:rPr b="1" lang="en" sz="1608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Project timeline</a:t>
            </a:r>
            <a:endParaRPr b="1" sz="1514">
              <a:solidFill>
                <a:schemeClr val="dk1"/>
              </a:solidFill>
            </a:endParaRPr>
          </a:p>
        </p:txBody>
      </p:sp>
      <p:cxnSp>
        <p:nvCxnSpPr>
          <p:cNvPr id="116" name="Google Shape;116;p17"/>
          <p:cNvCxnSpPr/>
          <p:nvPr/>
        </p:nvCxnSpPr>
        <p:spPr>
          <a:xfrm flipH="1" rot="10800000">
            <a:off x="2991605" y="2854756"/>
            <a:ext cx="4546500" cy="54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7" name="Google Shape;117;p17"/>
          <p:cNvCxnSpPr/>
          <p:nvPr/>
        </p:nvCxnSpPr>
        <p:spPr>
          <a:xfrm flipH="1" rot="10800000">
            <a:off x="2991605" y="3506209"/>
            <a:ext cx="4546500" cy="54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8" name="Google Shape;118;p17"/>
          <p:cNvCxnSpPr/>
          <p:nvPr/>
        </p:nvCxnSpPr>
        <p:spPr>
          <a:xfrm flipH="1" rot="10800000">
            <a:off x="2991605" y="4226195"/>
            <a:ext cx="4546500" cy="54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9" name="Google Shape;119;p17"/>
          <p:cNvCxnSpPr/>
          <p:nvPr/>
        </p:nvCxnSpPr>
        <p:spPr>
          <a:xfrm flipH="1" rot="10800000">
            <a:off x="2991625" y="2275127"/>
            <a:ext cx="1620900" cy="1200"/>
          </a:xfrm>
          <a:prstGeom prst="straightConnector1">
            <a:avLst/>
          </a:prstGeom>
          <a:noFill/>
          <a:ln cap="flat" cmpd="sng" w="1143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0" name="Google Shape;120;p17"/>
          <p:cNvCxnSpPr/>
          <p:nvPr/>
        </p:nvCxnSpPr>
        <p:spPr>
          <a:xfrm flipH="1" rot="10800000">
            <a:off x="4155520" y="2852938"/>
            <a:ext cx="856200" cy="3900"/>
          </a:xfrm>
          <a:prstGeom prst="straightConnector1">
            <a:avLst/>
          </a:prstGeom>
          <a:noFill/>
          <a:ln cap="flat" cmpd="sng" w="1143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1" name="Google Shape;121;p17"/>
          <p:cNvCxnSpPr/>
          <p:nvPr/>
        </p:nvCxnSpPr>
        <p:spPr>
          <a:xfrm flipH="1" rot="10800000">
            <a:off x="4847691" y="3508309"/>
            <a:ext cx="1599900" cy="3300"/>
          </a:xfrm>
          <a:prstGeom prst="straightConnector1">
            <a:avLst/>
          </a:prstGeom>
          <a:noFill/>
          <a:ln cap="flat" cmpd="sng" w="1143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2" name="Google Shape;122;p17"/>
          <p:cNvCxnSpPr/>
          <p:nvPr/>
        </p:nvCxnSpPr>
        <p:spPr>
          <a:xfrm flipH="1" rot="10800000">
            <a:off x="5726674" y="4227316"/>
            <a:ext cx="1599900" cy="3300"/>
          </a:xfrm>
          <a:prstGeom prst="straightConnector1">
            <a:avLst/>
          </a:prstGeom>
          <a:noFill/>
          <a:ln cap="flat" cmpd="sng" w="1143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3" name="Google Shape;123;p17"/>
          <p:cNvSpPr txBox="1"/>
          <p:nvPr/>
        </p:nvSpPr>
        <p:spPr>
          <a:xfrm>
            <a:off x="2994687" y="1862750"/>
            <a:ext cx="39024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75650" lIns="75650" spcFirstLastPara="1" rIns="75650" wrap="square" tIns="7565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92">
                <a:solidFill>
                  <a:schemeClr val="dk2"/>
                </a:solidFill>
              </a:rPr>
              <a:t>Backend &amp; Database Build Up </a:t>
            </a:r>
            <a:endParaRPr sz="1192">
              <a:solidFill>
                <a:schemeClr val="dk2"/>
              </a:solidFill>
            </a:endParaRPr>
          </a:p>
        </p:txBody>
      </p:sp>
      <p:sp>
        <p:nvSpPr>
          <p:cNvPr id="124" name="Google Shape;124;p17"/>
          <p:cNvSpPr txBox="1"/>
          <p:nvPr/>
        </p:nvSpPr>
        <p:spPr>
          <a:xfrm>
            <a:off x="2994687" y="2471946"/>
            <a:ext cx="39024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75650" lIns="75650" spcFirstLastPara="1" rIns="75650" wrap="square" tIns="7565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92">
                <a:solidFill>
                  <a:schemeClr val="dk2"/>
                </a:solidFill>
              </a:rPr>
              <a:t>Upgrade &amp; </a:t>
            </a:r>
            <a:r>
              <a:rPr lang="en" sz="1192">
                <a:solidFill>
                  <a:schemeClr val="dk2"/>
                </a:solidFill>
              </a:rPr>
              <a:t>Deploy to Server</a:t>
            </a:r>
            <a:endParaRPr sz="1192">
              <a:solidFill>
                <a:schemeClr val="dk2"/>
              </a:solidFill>
            </a:endParaRPr>
          </a:p>
        </p:txBody>
      </p:sp>
      <p:sp>
        <p:nvSpPr>
          <p:cNvPr id="125" name="Google Shape;125;p17"/>
          <p:cNvSpPr txBox="1"/>
          <p:nvPr/>
        </p:nvSpPr>
        <p:spPr>
          <a:xfrm>
            <a:off x="2994687" y="3083679"/>
            <a:ext cx="39024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75650" lIns="75650" spcFirstLastPara="1" rIns="75650" wrap="square" tIns="7565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92">
                <a:solidFill>
                  <a:schemeClr val="dk2"/>
                </a:solidFill>
              </a:rPr>
              <a:t>Frontend layout &amp; API connect</a:t>
            </a:r>
            <a:endParaRPr sz="1192">
              <a:solidFill>
                <a:schemeClr val="dk2"/>
              </a:solidFill>
            </a:endParaRPr>
          </a:p>
        </p:txBody>
      </p:sp>
      <p:sp>
        <p:nvSpPr>
          <p:cNvPr id="126" name="Google Shape;126;p17"/>
          <p:cNvSpPr txBox="1"/>
          <p:nvPr/>
        </p:nvSpPr>
        <p:spPr>
          <a:xfrm>
            <a:off x="2994687" y="3810454"/>
            <a:ext cx="39024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75650" lIns="75650" spcFirstLastPara="1" rIns="75650" wrap="square" tIns="7565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92">
                <a:solidFill>
                  <a:schemeClr val="dk2"/>
                </a:solidFill>
              </a:rPr>
              <a:t>Frontend Polish &amp; Slides</a:t>
            </a:r>
            <a:endParaRPr sz="1192">
              <a:solidFill>
                <a:schemeClr val="dk2"/>
              </a:solidFill>
            </a:endParaRPr>
          </a:p>
        </p:txBody>
      </p:sp>
      <p:sp>
        <p:nvSpPr>
          <p:cNvPr id="127" name="Google Shape;127;p17"/>
          <p:cNvSpPr txBox="1"/>
          <p:nvPr/>
        </p:nvSpPr>
        <p:spPr>
          <a:xfrm>
            <a:off x="2463850" y="1044225"/>
            <a:ext cx="3071400" cy="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86175" lIns="86175" spcFirstLastPara="1" rIns="86175" wrap="square" tIns="861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3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4 days</a:t>
            </a:r>
            <a:r>
              <a:rPr lang="en" sz="143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lang="en" sz="143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starts from 0 to 1</a:t>
            </a:r>
            <a:endParaRPr sz="1431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8" name="Google Shape;128;p17"/>
          <p:cNvSpPr txBox="1"/>
          <p:nvPr/>
        </p:nvSpPr>
        <p:spPr>
          <a:xfrm>
            <a:off x="2895663" y="1552538"/>
            <a:ext cx="5666400" cy="351900"/>
          </a:xfrm>
          <a:prstGeom prst="rect">
            <a:avLst/>
          </a:prstGeom>
          <a:noFill/>
          <a:ln>
            <a:noFill/>
          </a:ln>
        </p:spPr>
        <p:txBody>
          <a:bodyPr anchorCtr="0" anchor="t" bIns="75650" lIns="75650" spcFirstLastPara="1" rIns="75650" wrap="square" tIns="7565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92">
                <a:solidFill>
                  <a:schemeClr val="dk2"/>
                </a:solidFill>
              </a:rPr>
              <a:t>Mon		       Tue	 	 Wed	         	 	Thu</a:t>
            </a:r>
            <a:endParaRPr b="1" sz="1292">
              <a:solidFill>
                <a:schemeClr val="dk2"/>
              </a:solidFill>
            </a:endParaRPr>
          </a:p>
        </p:txBody>
      </p:sp>
      <p:sp>
        <p:nvSpPr>
          <p:cNvPr id="129" name="Google Shape;129;p17"/>
          <p:cNvSpPr/>
          <p:nvPr/>
        </p:nvSpPr>
        <p:spPr>
          <a:xfrm>
            <a:off x="581950" y="1096425"/>
            <a:ext cx="99300" cy="290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17"/>
          <p:cNvSpPr/>
          <p:nvPr/>
        </p:nvSpPr>
        <p:spPr>
          <a:xfrm>
            <a:off x="7603425" y="2199050"/>
            <a:ext cx="174000" cy="1424700"/>
          </a:xfrm>
          <a:prstGeom prst="rightBracket">
            <a:avLst>
              <a:gd fmla="val 8333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17"/>
          <p:cNvSpPr txBox="1"/>
          <p:nvPr/>
        </p:nvSpPr>
        <p:spPr>
          <a:xfrm>
            <a:off x="7777425" y="2276325"/>
            <a:ext cx="1068300" cy="4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92">
                <a:solidFill>
                  <a:schemeClr val="dk2"/>
                </a:solidFill>
              </a:rPr>
              <a:t>Basic </a:t>
            </a:r>
            <a:r>
              <a:rPr lang="en" sz="1192">
                <a:solidFill>
                  <a:schemeClr val="dk2"/>
                </a:solidFill>
              </a:rPr>
              <a:t>version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32" name="Google Shape;132;p17"/>
          <p:cNvSpPr/>
          <p:nvPr/>
        </p:nvSpPr>
        <p:spPr>
          <a:xfrm>
            <a:off x="7668750" y="2860150"/>
            <a:ext cx="299100" cy="1424700"/>
          </a:xfrm>
          <a:prstGeom prst="rightBracket">
            <a:avLst>
              <a:gd fmla="val 8333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17"/>
          <p:cNvSpPr txBox="1"/>
          <p:nvPr/>
        </p:nvSpPr>
        <p:spPr>
          <a:xfrm>
            <a:off x="7967850" y="3419975"/>
            <a:ext cx="1068300" cy="4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92">
                <a:solidFill>
                  <a:schemeClr val="dk2"/>
                </a:solidFill>
              </a:rPr>
              <a:t>Upgrades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8"/>
          <p:cNvSpPr/>
          <p:nvPr/>
        </p:nvSpPr>
        <p:spPr>
          <a:xfrm>
            <a:off x="4618638" y="1139738"/>
            <a:ext cx="3999300" cy="3408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87950" lIns="87950" spcFirstLastPara="1" rIns="87950" wrap="square" tIns="879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46"/>
          </a:p>
        </p:txBody>
      </p:sp>
      <p:sp>
        <p:nvSpPr>
          <p:cNvPr id="139" name="Google Shape;139;p18"/>
          <p:cNvSpPr txBox="1"/>
          <p:nvPr>
            <p:ph type="title"/>
          </p:nvPr>
        </p:nvSpPr>
        <p:spPr>
          <a:xfrm>
            <a:off x="1332000" y="439438"/>
            <a:ext cx="7500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We Roll：Teamwork Matters </a:t>
            </a:r>
            <a:endParaRPr/>
          </a:p>
        </p:txBody>
      </p:sp>
      <p:sp>
        <p:nvSpPr>
          <p:cNvPr id="140" name="Google Shape;140;p18"/>
          <p:cNvSpPr/>
          <p:nvPr/>
        </p:nvSpPr>
        <p:spPr>
          <a:xfrm>
            <a:off x="328650" y="2521262"/>
            <a:ext cx="4052400" cy="2007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87950" lIns="87950" spcFirstLastPara="1" rIns="87950" wrap="square" tIns="879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46"/>
          </a:p>
        </p:txBody>
      </p:sp>
      <p:pic>
        <p:nvPicPr>
          <p:cNvPr id="141" name="Google Shape;14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6572" y="1444306"/>
            <a:ext cx="301335" cy="3055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60649" y="1445749"/>
            <a:ext cx="301335" cy="3055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8882" y="1444303"/>
            <a:ext cx="301335" cy="305523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18"/>
          <p:cNvSpPr txBox="1"/>
          <p:nvPr/>
        </p:nvSpPr>
        <p:spPr>
          <a:xfrm>
            <a:off x="437619" y="1012150"/>
            <a:ext cx="2924400" cy="4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89125" lIns="89125" spcFirstLastPara="1" rIns="89125" wrap="square" tIns="891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170"/>
              </a:spcAft>
              <a:buNone/>
            </a:pPr>
            <a:r>
              <a:rPr b="1" lang="en" sz="1559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Task Assignment</a:t>
            </a:r>
            <a:endParaRPr b="1" sz="1462">
              <a:solidFill>
                <a:schemeClr val="dk1"/>
              </a:solidFill>
            </a:endParaRPr>
          </a:p>
        </p:txBody>
      </p:sp>
      <p:sp>
        <p:nvSpPr>
          <p:cNvPr id="145" name="Google Shape;145;p18"/>
          <p:cNvSpPr txBox="1"/>
          <p:nvPr/>
        </p:nvSpPr>
        <p:spPr>
          <a:xfrm>
            <a:off x="827351" y="1747133"/>
            <a:ext cx="9768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81225" lIns="81225" spcFirstLastPara="1" rIns="81225" wrap="square" tIns="812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66"/>
              </a:spcAft>
              <a:buNone/>
            </a:pPr>
            <a:r>
              <a:rPr lang="en" sz="1243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Backend</a:t>
            </a:r>
            <a:endParaRPr sz="1154">
              <a:solidFill>
                <a:schemeClr val="dk1"/>
              </a:solidFill>
            </a:endParaRPr>
          </a:p>
        </p:txBody>
      </p:sp>
      <p:pic>
        <p:nvPicPr>
          <p:cNvPr id="146" name="Google Shape;14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02941" y="1449960"/>
            <a:ext cx="301335" cy="297195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18"/>
          <p:cNvSpPr txBox="1"/>
          <p:nvPr/>
        </p:nvSpPr>
        <p:spPr>
          <a:xfrm>
            <a:off x="1746271" y="1747122"/>
            <a:ext cx="9768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81225" lIns="81225" spcFirstLastPara="1" rIns="81225" wrap="square" tIns="812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66"/>
              </a:spcAft>
              <a:buNone/>
            </a:pPr>
            <a:r>
              <a:rPr lang="en" sz="1243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Database</a:t>
            </a:r>
            <a:endParaRPr sz="1154">
              <a:solidFill>
                <a:schemeClr val="dk1"/>
              </a:solidFill>
            </a:endParaRPr>
          </a:p>
        </p:txBody>
      </p:sp>
      <p:sp>
        <p:nvSpPr>
          <p:cNvPr id="148" name="Google Shape;148;p18"/>
          <p:cNvSpPr txBox="1"/>
          <p:nvPr/>
        </p:nvSpPr>
        <p:spPr>
          <a:xfrm>
            <a:off x="2722993" y="1747113"/>
            <a:ext cx="9768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81225" lIns="81225" spcFirstLastPara="1" rIns="81225" wrap="square" tIns="812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66"/>
              </a:spcAft>
              <a:buNone/>
            </a:pPr>
            <a:r>
              <a:rPr lang="en" sz="1243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Frontend</a:t>
            </a:r>
            <a:endParaRPr sz="1154">
              <a:solidFill>
                <a:schemeClr val="dk1"/>
              </a:solidFill>
            </a:endParaRPr>
          </a:p>
        </p:txBody>
      </p:sp>
      <p:pic>
        <p:nvPicPr>
          <p:cNvPr id="149" name="Google Shape;149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59315" y="1449923"/>
            <a:ext cx="301335" cy="2971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6899" y="3191600"/>
            <a:ext cx="2707427" cy="1320124"/>
          </a:xfrm>
          <a:prstGeom prst="rect">
            <a:avLst/>
          </a:prstGeom>
          <a:noFill/>
          <a:ln>
            <a:noFill/>
          </a:ln>
          <a:effectLst>
            <a:outerShdw blurRad="44440" rotWithShape="0" algn="bl" dir="5400000" dist="14813">
              <a:srgbClr val="000000">
                <a:alpha val="50000"/>
              </a:srgbClr>
            </a:outerShdw>
          </a:effectLst>
        </p:spPr>
      </p:pic>
      <p:pic>
        <p:nvPicPr>
          <p:cNvPr id="151" name="Google Shape;151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14013" y="1233072"/>
            <a:ext cx="3808576" cy="3100554"/>
          </a:xfrm>
          <a:prstGeom prst="rect">
            <a:avLst/>
          </a:prstGeom>
          <a:noFill/>
          <a:ln>
            <a:noFill/>
          </a:ln>
          <a:effectLst>
            <a:outerShdw blurRad="44440" rotWithShape="0" algn="bl" dir="5400000" dist="14813">
              <a:srgbClr val="000000">
                <a:alpha val="50000"/>
              </a:srgbClr>
            </a:outerShdw>
          </a:effectLst>
        </p:spPr>
      </p:pic>
      <p:sp>
        <p:nvSpPr>
          <p:cNvPr id="152" name="Google Shape;152;p18"/>
          <p:cNvSpPr txBox="1"/>
          <p:nvPr/>
        </p:nvSpPr>
        <p:spPr>
          <a:xfrm>
            <a:off x="478194" y="2101879"/>
            <a:ext cx="2924400" cy="4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89125" lIns="89125" spcFirstLastPara="1" rIns="89125" wrap="square" tIns="891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170"/>
              </a:spcAft>
              <a:buNone/>
            </a:pPr>
            <a:r>
              <a:rPr b="1" lang="en" sz="1559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Tracker</a:t>
            </a:r>
            <a:endParaRPr b="1" sz="1462">
              <a:solidFill>
                <a:schemeClr val="dk1"/>
              </a:solidFill>
            </a:endParaRPr>
          </a:p>
        </p:txBody>
      </p:sp>
      <p:sp>
        <p:nvSpPr>
          <p:cNvPr id="153" name="Google Shape;153;p18"/>
          <p:cNvSpPr txBox="1"/>
          <p:nvPr/>
        </p:nvSpPr>
        <p:spPr>
          <a:xfrm>
            <a:off x="2091672" y="1053900"/>
            <a:ext cx="23832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84000" lIns="84000" spcFirstLastPara="1" rIns="84000" wrap="square" tIns="840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Pair programming and Agile Dev</a:t>
            </a:r>
            <a:endParaRPr sz="12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4" name="Google Shape;154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24763" y="2601482"/>
            <a:ext cx="3732475" cy="894000"/>
          </a:xfrm>
          <a:prstGeom prst="rect">
            <a:avLst/>
          </a:prstGeom>
          <a:noFill/>
          <a:ln>
            <a:noFill/>
          </a:ln>
          <a:effectLst>
            <a:outerShdw blurRad="44440" rotWithShape="0" algn="bl" dir="5400000" dist="14813">
              <a:srgbClr val="000000">
                <a:alpha val="50000"/>
              </a:srgbClr>
            </a:outerShdw>
          </a:effectLst>
        </p:spPr>
      </p:pic>
      <p:sp>
        <p:nvSpPr>
          <p:cNvPr id="155" name="Google Shape;155;p18"/>
          <p:cNvSpPr/>
          <p:nvPr/>
        </p:nvSpPr>
        <p:spPr>
          <a:xfrm>
            <a:off x="381410" y="1080885"/>
            <a:ext cx="96900" cy="282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89125" lIns="89125" spcFirstLastPara="1" rIns="89125" wrap="square" tIns="89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64"/>
          </a:p>
        </p:txBody>
      </p:sp>
      <p:sp>
        <p:nvSpPr>
          <p:cNvPr id="156" name="Google Shape;156;p18"/>
          <p:cNvSpPr/>
          <p:nvPr/>
        </p:nvSpPr>
        <p:spPr>
          <a:xfrm>
            <a:off x="381410" y="2170601"/>
            <a:ext cx="96900" cy="282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89125" lIns="89125" spcFirstLastPara="1" rIns="89125" wrap="square" tIns="89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64"/>
          </a:p>
        </p:txBody>
      </p:sp>
      <p:sp>
        <p:nvSpPr>
          <p:cNvPr id="157" name="Google Shape;157;p18"/>
          <p:cNvSpPr txBox="1"/>
          <p:nvPr/>
        </p:nvSpPr>
        <p:spPr>
          <a:xfrm>
            <a:off x="1362143" y="2134778"/>
            <a:ext cx="24273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84000" lIns="84000" spcFirstLastPara="1" rIns="84000" wrap="square" tIns="840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Google share doc &amp; Git</a:t>
            </a:r>
            <a:endParaRPr sz="12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8" name="Google Shape;158;p1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593574" y="1528449"/>
            <a:ext cx="2427299" cy="1567201"/>
          </a:xfrm>
          <a:prstGeom prst="rect">
            <a:avLst/>
          </a:prstGeom>
          <a:noFill/>
          <a:ln>
            <a:noFill/>
          </a:ln>
          <a:effectLst>
            <a:outerShdw blurRad="44440" rotWithShape="0" algn="bl" dir="5400000" dist="14813">
              <a:srgbClr val="000000">
                <a:alpha val="50000"/>
              </a:srgbClr>
            </a:outerShdw>
          </a:effectLst>
        </p:spPr>
      </p:pic>
      <p:pic>
        <p:nvPicPr>
          <p:cNvPr id="159" name="Google Shape;159;p1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723070" y="3611601"/>
            <a:ext cx="1534240" cy="973349"/>
          </a:xfrm>
          <a:prstGeom prst="rect">
            <a:avLst/>
          </a:prstGeom>
          <a:noFill/>
          <a:ln>
            <a:noFill/>
          </a:ln>
          <a:effectLst>
            <a:outerShdw blurRad="44440" rotWithShape="0" algn="bl" dir="5400000" dist="14813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9"/>
          <p:cNvSpPr txBox="1"/>
          <p:nvPr>
            <p:ph type="title"/>
          </p:nvPr>
        </p:nvSpPr>
        <p:spPr>
          <a:xfrm>
            <a:off x="1332000" y="439438"/>
            <a:ext cx="7500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System Demo: Performance Overview</a:t>
            </a:r>
            <a:endParaRPr/>
          </a:p>
        </p:txBody>
      </p:sp>
      <p:pic>
        <p:nvPicPr>
          <p:cNvPr id="165" name="Google Shape;165;p19"/>
          <p:cNvPicPr preferRelativeResize="0"/>
          <p:nvPr/>
        </p:nvPicPr>
        <p:blipFill rotWithShape="1">
          <a:blip r:embed="rId3">
            <a:alphaModFix/>
          </a:blip>
          <a:srcRect b="55120" l="0" r="0" t="1471"/>
          <a:stretch/>
        </p:blipFill>
        <p:spPr>
          <a:xfrm>
            <a:off x="880600" y="1432138"/>
            <a:ext cx="7882423" cy="2694973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19"/>
          <p:cNvSpPr txBox="1"/>
          <p:nvPr/>
        </p:nvSpPr>
        <p:spPr>
          <a:xfrm>
            <a:off x="437619" y="1012150"/>
            <a:ext cx="2924400" cy="4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89125" lIns="89125" spcFirstLastPara="1" rIns="89125" wrap="square" tIns="891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170"/>
              </a:spcAft>
              <a:buNone/>
            </a:pPr>
            <a:r>
              <a:rPr b="1" lang="en" sz="1559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Tab1</a:t>
            </a:r>
            <a:endParaRPr b="1" sz="1462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0"/>
          <p:cNvSpPr txBox="1"/>
          <p:nvPr>
            <p:ph type="title"/>
          </p:nvPr>
        </p:nvSpPr>
        <p:spPr>
          <a:xfrm>
            <a:off x="1332000" y="439438"/>
            <a:ext cx="7500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System Demo: Market Trends</a:t>
            </a:r>
            <a:endParaRPr/>
          </a:p>
        </p:txBody>
      </p:sp>
      <p:sp>
        <p:nvSpPr>
          <p:cNvPr id="172" name="Google Shape;172;p20"/>
          <p:cNvSpPr txBox="1"/>
          <p:nvPr/>
        </p:nvSpPr>
        <p:spPr>
          <a:xfrm>
            <a:off x="437619" y="1012150"/>
            <a:ext cx="2924400" cy="4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89125" lIns="89125" spcFirstLastPara="1" rIns="89125" wrap="square" tIns="891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170"/>
              </a:spcAft>
              <a:buNone/>
            </a:pPr>
            <a:r>
              <a:rPr b="1" lang="en" sz="1559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Tab 2</a:t>
            </a:r>
            <a:endParaRPr b="1" sz="1462">
              <a:solidFill>
                <a:schemeClr val="dk1"/>
              </a:solidFill>
            </a:endParaRPr>
          </a:p>
        </p:txBody>
      </p:sp>
      <p:pic>
        <p:nvPicPr>
          <p:cNvPr id="173" name="Google Shape;173;p20"/>
          <p:cNvPicPr preferRelativeResize="0"/>
          <p:nvPr/>
        </p:nvPicPr>
        <p:blipFill rotWithShape="1">
          <a:blip r:embed="rId3">
            <a:alphaModFix/>
          </a:blip>
          <a:srcRect b="1565" l="0" r="0" t="0"/>
          <a:stretch/>
        </p:blipFill>
        <p:spPr>
          <a:xfrm>
            <a:off x="1105300" y="1335500"/>
            <a:ext cx="6676198" cy="3353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1"/>
          <p:cNvSpPr/>
          <p:nvPr/>
        </p:nvSpPr>
        <p:spPr>
          <a:xfrm>
            <a:off x="5907950" y="1434700"/>
            <a:ext cx="2398800" cy="3127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21"/>
          <p:cNvSpPr/>
          <p:nvPr/>
        </p:nvSpPr>
        <p:spPr>
          <a:xfrm>
            <a:off x="3159500" y="1495650"/>
            <a:ext cx="2398800" cy="3127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21"/>
          <p:cNvSpPr/>
          <p:nvPr/>
        </p:nvSpPr>
        <p:spPr>
          <a:xfrm>
            <a:off x="481600" y="1495650"/>
            <a:ext cx="2398800" cy="3127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21"/>
          <p:cNvSpPr txBox="1"/>
          <p:nvPr>
            <p:ph type="title"/>
          </p:nvPr>
        </p:nvSpPr>
        <p:spPr>
          <a:xfrm>
            <a:off x="1340525" y="439438"/>
            <a:ext cx="7500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Endpoints</a:t>
            </a:r>
            <a:endParaRPr/>
          </a:p>
        </p:txBody>
      </p:sp>
      <p:sp>
        <p:nvSpPr>
          <p:cNvPr id="182" name="Google Shape;182;p21"/>
          <p:cNvSpPr txBox="1"/>
          <p:nvPr>
            <p:ph idx="1" type="body"/>
          </p:nvPr>
        </p:nvSpPr>
        <p:spPr>
          <a:xfrm>
            <a:off x="420500" y="1119875"/>
            <a:ext cx="2460000" cy="231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❏"/>
            </a:pPr>
            <a:r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Get portfolio &amp; details</a:t>
            </a:r>
            <a:br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❏"/>
            </a:pPr>
            <a:r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Portfolio summary and performance stats</a:t>
            </a:r>
            <a:br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❏"/>
            </a:pPr>
            <a:r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Deposit / Withdraw cash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900"/>
          </a:p>
        </p:txBody>
      </p:sp>
      <p:sp>
        <p:nvSpPr>
          <p:cNvPr id="183" name="Google Shape;183;p21"/>
          <p:cNvSpPr txBox="1"/>
          <p:nvPr/>
        </p:nvSpPr>
        <p:spPr>
          <a:xfrm>
            <a:off x="5803250" y="1119875"/>
            <a:ext cx="2726400" cy="18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❏"/>
            </a:pPr>
            <a:r>
              <a:rPr lang="en">
                <a:solidFill>
                  <a:schemeClr val="dk1"/>
                </a:solidFill>
              </a:rPr>
              <a:t>Get real-time quotes (Yahoo Finance API + fallback from DB)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❏"/>
            </a:pPr>
            <a:r>
              <a:rPr lang="en">
                <a:solidFill>
                  <a:schemeClr val="dk1"/>
                </a:solidFill>
              </a:rPr>
              <a:t>Historical stock data</a:t>
            </a:r>
            <a:endParaRPr sz="9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4" name="Google Shape;184;p21"/>
          <p:cNvSpPr txBox="1"/>
          <p:nvPr/>
        </p:nvSpPr>
        <p:spPr>
          <a:xfrm>
            <a:off x="3139763" y="1119875"/>
            <a:ext cx="2508900" cy="16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❏"/>
            </a:pPr>
            <a:r>
              <a:rPr lang="en">
                <a:solidFill>
                  <a:schemeClr val="dk1"/>
                </a:solidFill>
              </a:rPr>
              <a:t>Buy and sell stocks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❏"/>
            </a:pPr>
            <a:r>
              <a:rPr lang="en">
                <a:solidFill>
                  <a:schemeClr val="dk1"/>
                </a:solidFill>
              </a:rPr>
              <a:t>Remove holdings</a:t>
            </a:r>
            <a:br>
              <a:rPr lang="en">
                <a:solidFill>
                  <a:schemeClr val="dk1"/>
                </a:solidFill>
              </a:rPr>
            </a:br>
            <a:endParaRPr sz="1700"/>
          </a:p>
        </p:txBody>
      </p:sp>
      <p:pic>
        <p:nvPicPr>
          <p:cNvPr id="185" name="Google Shape;185;p21"/>
          <p:cNvPicPr preferRelativeResize="0"/>
          <p:nvPr/>
        </p:nvPicPr>
        <p:blipFill>
          <a:blip r:embed="rId3">
            <a:alphaModFix amt="69000"/>
          </a:blip>
          <a:stretch>
            <a:fillRect/>
          </a:stretch>
        </p:blipFill>
        <p:spPr>
          <a:xfrm>
            <a:off x="813375" y="3467150"/>
            <a:ext cx="1805200" cy="1029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86" name="Google Shape;186;p21"/>
          <p:cNvPicPr preferRelativeResize="0"/>
          <p:nvPr/>
        </p:nvPicPr>
        <p:blipFill>
          <a:blip r:embed="rId4">
            <a:alphaModFix amt="60000"/>
          </a:blip>
          <a:stretch>
            <a:fillRect/>
          </a:stretch>
        </p:blipFill>
        <p:spPr>
          <a:xfrm>
            <a:off x="6136413" y="3147175"/>
            <a:ext cx="1941874" cy="12954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87" name="Google Shape;187;p21"/>
          <p:cNvPicPr preferRelativeResize="0"/>
          <p:nvPr/>
        </p:nvPicPr>
        <p:blipFill>
          <a:blip r:embed="rId5">
            <a:alphaModFix amt="62000"/>
          </a:blip>
          <a:stretch>
            <a:fillRect/>
          </a:stretch>
        </p:blipFill>
        <p:spPr>
          <a:xfrm>
            <a:off x="3406237" y="2804160"/>
            <a:ext cx="1905337" cy="169198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88" name="Google Shape;188;p21"/>
          <p:cNvSpPr/>
          <p:nvPr/>
        </p:nvSpPr>
        <p:spPr>
          <a:xfrm>
            <a:off x="3002800" y="1761225"/>
            <a:ext cx="19200" cy="2310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89125" lIns="89125" spcFirstLastPara="1" rIns="89125" wrap="square" tIns="89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64"/>
          </a:p>
        </p:txBody>
      </p:sp>
      <p:sp>
        <p:nvSpPr>
          <p:cNvPr id="189" name="Google Shape;189;p21"/>
          <p:cNvSpPr txBox="1"/>
          <p:nvPr/>
        </p:nvSpPr>
        <p:spPr>
          <a:xfrm>
            <a:off x="6363125" y="1038350"/>
            <a:ext cx="1442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b="1" lang="en" sz="1600">
                <a:solidFill>
                  <a:schemeClr val="dk1"/>
                </a:solidFill>
              </a:rPr>
              <a:t>Market Data</a:t>
            </a:r>
            <a:endParaRPr/>
          </a:p>
        </p:txBody>
      </p:sp>
      <p:sp>
        <p:nvSpPr>
          <p:cNvPr id="190" name="Google Shape;190;p21"/>
          <p:cNvSpPr txBox="1"/>
          <p:nvPr/>
        </p:nvSpPr>
        <p:spPr>
          <a:xfrm>
            <a:off x="3191513" y="1038350"/>
            <a:ext cx="2300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b="1" lang="en" sz="1600">
                <a:solidFill>
                  <a:schemeClr val="dk1"/>
                </a:solidFill>
              </a:rPr>
              <a:t>Trading Operations</a:t>
            </a:r>
            <a:endParaRPr/>
          </a:p>
        </p:txBody>
      </p:sp>
      <p:sp>
        <p:nvSpPr>
          <p:cNvPr id="191" name="Google Shape;191;p21"/>
          <p:cNvSpPr txBox="1"/>
          <p:nvPr/>
        </p:nvSpPr>
        <p:spPr>
          <a:xfrm>
            <a:off x="513100" y="1038350"/>
            <a:ext cx="2508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b="1" lang="en" sz="1600">
                <a:solidFill>
                  <a:schemeClr val="dk1"/>
                </a:solidFill>
              </a:rPr>
              <a:t>Portfolio Management</a:t>
            </a:r>
            <a:endParaRPr/>
          </a:p>
        </p:txBody>
      </p:sp>
      <p:sp>
        <p:nvSpPr>
          <p:cNvPr id="192" name="Google Shape;192;p21"/>
          <p:cNvSpPr/>
          <p:nvPr/>
        </p:nvSpPr>
        <p:spPr>
          <a:xfrm>
            <a:off x="5716362" y="1761225"/>
            <a:ext cx="19200" cy="2310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89125" lIns="89125" spcFirstLastPara="1" rIns="89125" wrap="square" tIns="89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64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